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embedTrueTypeFonts="1">
  <p:sldMasterIdLst>
    <p:sldMasterId id="2147483689" r:id="rId1"/>
  </p:sldMasterIdLst>
  <p:notesMasterIdLst>
    <p:notesMasterId r:id="rId13"/>
  </p:notesMasterIdLst>
  <p:handoutMasterIdLst>
    <p:handoutMasterId r:id="rId14"/>
  </p:handoutMasterIdLst>
  <p:sldIdLst>
    <p:sldId id="259" r:id="rId2"/>
    <p:sldId id="269" r:id="rId3"/>
    <p:sldId id="263" r:id="rId4"/>
    <p:sldId id="264" r:id="rId5"/>
    <p:sldId id="265" r:id="rId6"/>
    <p:sldId id="266" r:id="rId7"/>
    <p:sldId id="271" r:id="rId8"/>
    <p:sldId id="257" r:id="rId9"/>
    <p:sldId id="272" r:id="rId10"/>
    <p:sldId id="268" r:id="rId11"/>
    <p:sldId id="262" r:id="rId12"/>
  </p:sldIdLst>
  <p:sldSz cx="9144000" cy="5143500" type="screen16x9"/>
  <p:notesSz cx="6858000" cy="9144000"/>
  <p:embeddedFontLst>
    <p:embeddedFont>
      <p:font typeface="AU Passata" panose="020B0503030502030804" pitchFamily="34" charset="0"/>
      <p:regular r:id="rId15"/>
      <p:bold r:id="rId16"/>
    </p:embeddedFont>
    <p:embeddedFont>
      <p:font typeface="AU Peto" panose="040C0B07020602020301" pitchFamily="82" charset="0"/>
      <p:regular r:id="rId17"/>
    </p:embeddedFont>
    <p:embeddedFont>
      <p:font typeface="AU Passata Light" panose="020B0303030902030804" pitchFamily="34" charset="0"/>
      <p:regular r:id="rId18"/>
      <p:bold r:id="rId19"/>
    </p:embeddedFont>
    <p:embeddedFont>
      <p:font typeface="Wingdings 3" panose="05040102010807070707" pitchFamily="18" charset="2"/>
      <p:regular r:id="rId20"/>
    </p:embeddedFont>
  </p:embeddedFontLst>
  <p:custDataLst>
    <p:tags r:id="rId21"/>
  </p:custDataLst>
  <p:defaultTextStyle>
    <a:defPPr>
      <a:defRPr lang="en-US"/>
    </a:defPPr>
    <a:lvl1pPr algn="l" rtl="0" fontAlgn="base">
      <a:lnSpc>
        <a:spcPts val="3600"/>
      </a:lnSpc>
      <a:spcBef>
        <a:spcPct val="0"/>
      </a:spcBef>
      <a:spcAft>
        <a:spcPct val="0"/>
      </a:spcAft>
      <a:buFont typeface="AU Passata" pitchFamily="34" charset="0"/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1pPr>
    <a:lvl2pPr marL="457200" algn="l" rtl="0" fontAlgn="base">
      <a:lnSpc>
        <a:spcPts val="3600"/>
      </a:lnSpc>
      <a:spcBef>
        <a:spcPct val="0"/>
      </a:spcBef>
      <a:spcAft>
        <a:spcPct val="0"/>
      </a:spcAft>
      <a:buFont typeface="AU Passata" pitchFamily="34" charset="0"/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2pPr>
    <a:lvl3pPr marL="914400" algn="l" rtl="0" fontAlgn="base">
      <a:lnSpc>
        <a:spcPts val="3600"/>
      </a:lnSpc>
      <a:spcBef>
        <a:spcPct val="0"/>
      </a:spcBef>
      <a:spcAft>
        <a:spcPct val="0"/>
      </a:spcAft>
      <a:buFont typeface="AU Passata" pitchFamily="34" charset="0"/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3pPr>
    <a:lvl4pPr marL="1371600" algn="l" rtl="0" fontAlgn="base">
      <a:lnSpc>
        <a:spcPts val="3600"/>
      </a:lnSpc>
      <a:spcBef>
        <a:spcPct val="0"/>
      </a:spcBef>
      <a:spcAft>
        <a:spcPct val="0"/>
      </a:spcAft>
      <a:buFont typeface="AU Passata" pitchFamily="34" charset="0"/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4pPr>
    <a:lvl5pPr marL="1828800" algn="l" rtl="0" fontAlgn="base">
      <a:lnSpc>
        <a:spcPts val="3600"/>
      </a:lnSpc>
      <a:spcBef>
        <a:spcPct val="0"/>
      </a:spcBef>
      <a:spcAft>
        <a:spcPct val="0"/>
      </a:spcAft>
      <a:buFont typeface="AU Passata" pitchFamily="34" charset="0"/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4">
          <p15:clr>
            <a:srgbClr val="A4A3A4"/>
          </p15:clr>
        </p15:guide>
        <p15:guide id="2" orient="horz" pos="982">
          <p15:clr>
            <a:srgbClr val="A4A3A4"/>
          </p15:clr>
        </p15:guide>
        <p15:guide id="3" orient="horz" pos="3239">
          <p15:clr>
            <a:srgbClr val="A4A3A4"/>
          </p15:clr>
        </p15:guide>
        <p15:guide id="4" orient="horz" pos="105">
          <p15:clr>
            <a:srgbClr val="A4A3A4"/>
          </p15:clr>
        </p15:guide>
        <p15:guide id="5" orient="horz" pos="2663">
          <p15:clr>
            <a:srgbClr val="A4A3A4"/>
          </p15:clr>
        </p15:guide>
        <p15:guide id="6" orient="horz" pos="2581">
          <p15:clr>
            <a:srgbClr val="A4A3A4"/>
          </p15:clr>
        </p15:guide>
        <p15:guide id="7" orient="horz" pos="226">
          <p15:clr>
            <a:srgbClr val="A4A3A4"/>
          </p15:clr>
        </p15:guide>
        <p15:guide id="8" orient="horz" pos="1516">
          <p15:clr>
            <a:srgbClr val="A4A3A4"/>
          </p15:clr>
        </p15:guide>
        <p15:guide id="9" orient="horz" pos="1678">
          <p15:clr>
            <a:srgbClr val="A4A3A4"/>
          </p15:clr>
        </p15:guide>
        <p15:guide id="10" pos="222">
          <p15:clr>
            <a:srgbClr val="A4A3A4"/>
          </p15:clr>
        </p15:guide>
        <p15:guide id="11" pos="5539">
          <p15:clr>
            <a:srgbClr val="A4A3A4"/>
          </p15:clr>
        </p15:guide>
        <p15:guide id="12" pos="3674">
          <p15:clr>
            <a:srgbClr val="A4A3A4"/>
          </p15:clr>
        </p15:guide>
        <p15:guide id="13" pos="2801">
          <p15:clr>
            <a:srgbClr val="A4A3A4"/>
          </p15:clr>
        </p15:guide>
        <p15:guide id="14" pos="2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5" autoAdjust="0"/>
    <p:restoredTop sz="93476" autoAdjust="0"/>
  </p:normalViewPr>
  <p:slideViewPr>
    <p:cSldViewPr snapToObjects="1" showGuides="1">
      <p:cViewPr varScale="1">
        <p:scale>
          <a:sx n="139" d="100"/>
          <a:sy n="139" d="100"/>
        </p:scale>
        <p:origin x="1476" y="120"/>
      </p:cViewPr>
      <p:guideLst>
        <p:guide orient="horz" pos="724"/>
        <p:guide orient="horz" pos="982"/>
        <p:guide orient="horz" pos="3239"/>
        <p:guide orient="horz" pos="105"/>
        <p:guide orient="horz" pos="2663"/>
        <p:guide orient="horz" pos="2581"/>
        <p:guide orient="horz" pos="226"/>
        <p:guide orient="horz" pos="1516"/>
        <p:guide orient="horz" pos="1678"/>
        <p:guide pos="222"/>
        <p:guide pos="5539"/>
        <p:guide pos="3674"/>
        <p:guide pos="2801"/>
        <p:guide pos="29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7" d="100"/>
          <a:sy n="87" d="100"/>
        </p:scale>
        <p:origin x="3762" y="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fld id="{88DF0C21-DE6B-488F-B9D9-B7FE08733B7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805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fld id="{72C160C3-3AB6-49C1-8001-AFDAD271EB5B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0390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U Passat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U Passat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U Passat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U Passat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U Passat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160C3-3AB6-49C1-8001-AFDAD271EB5B}" type="slidenum">
              <a:rPr lang="da-DK" smtClean="0"/>
              <a:pPr>
                <a:defRPr/>
              </a:pPr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30634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160C3-3AB6-49C1-8001-AFDAD271EB5B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7031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AU Passata" pitchFamily="34" charset="0"/>
                <a:ea typeface="+mn-ea"/>
                <a:cs typeface="Arial" charset="0"/>
              </a:rPr>
              <a:t>Matchning foregår hvert forår og efterår – og vi matcher gerne på tværs af institutter og fakulteter, hvis det giver mening i forhold til de ønsker, den enkelte ansøger angiver.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AU Passata" pitchFamily="34" charset="0"/>
                <a:ea typeface="+mn-ea"/>
                <a:cs typeface="Arial" charset="0"/>
              </a:rPr>
              <a:t>”Styrk Talentet!” er et tilbud. Det er frivilligt at deltage - deltagelse bygger på mentor og </a:t>
            </a:r>
            <a:r>
              <a:rPr lang="da-DK" sz="1200" kern="1200" dirty="0" err="1" smtClean="0">
                <a:solidFill>
                  <a:schemeClr val="tx1"/>
                </a:solidFill>
                <a:effectLst/>
                <a:latin typeface="AU Passata" pitchFamily="34" charset="0"/>
                <a:ea typeface="+mn-ea"/>
                <a:cs typeface="Arial" charset="0"/>
              </a:rPr>
              <a:t>mentees</a:t>
            </a:r>
            <a:r>
              <a:rPr lang="da-DK" sz="1200" kern="1200" dirty="0" smtClean="0">
                <a:solidFill>
                  <a:schemeClr val="tx1"/>
                </a:solidFill>
                <a:effectLst/>
                <a:latin typeface="AU Passata" pitchFamily="34" charset="0"/>
                <a:ea typeface="+mn-ea"/>
                <a:cs typeface="Arial" charset="0"/>
              </a:rPr>
              <a:t> gensidige interesse. </a:t>
            </a:r>
            <a:br>
              <a:rPr lang="da-DK" sz="1200" kern="1200" dirty="0" smtClean="0">
                <a:solidFill>
                  <a:schemeClr val="tx1"/>
                </a:solidFill>
                <a:effectLst/>
                <a:latin typeface="AU Passata" pitchFamily="34" charset="0"/>
                <a:ea typeface="+mn-ea"/>
                <a:cs typeface="Arial" charset="0"/>
              </a:rPr>
            </a:b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We have just received the evaluation from the first group, finishing their</a:t>
            </a:r>
            <a:r>
              <a:rPr lang="en-US" baseline="0" dirty="0" smtClean="0"/>
              <a:t> mentor relations in J</a:t>
            </a:r>
            <a:r>
              <a:rPr lang="en-US" dirty="0" smtClean="0"/>
              <a:t>anuary 2015. 100% would recommend the scheme to colleagues.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We have just received the evaluation from the first group, finishing their</a:t>
            </a:r>
            <a:r>
              <a:rPr lang="en-US" baseline="0" dirty="0" smtClean="0"/>
              <a:t> mentor relations in J</a:t>
            </a:r>
            <a:r>
              <a:rPr lang="en-US" dirty="0" smtClean="0"/>
              <a:t>anuary 2015. 100% would recommend the scheme to colleagues.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4" name="SD_FrontPagePicture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5881"/>
          </a:xfrm>
          <a:prstGeom prst="rect">
            <a:avLst/>
          </a:prstGeom>
        </p:spPr>
      </p:pic>
      <p:sp>
        <p:nvSpPr>
          <p:cNvPr id="34819" name="SD_FLD_Title"/>
          <p:cNvSpPr>
            <a:spLocks noGrp="1" noChangeArrowheads="1"/>
          </p:cNvSpPr>
          <p:nvPr>
            <p:ph type="ctrTitle"/>
          </p:nvPr>
        </p:nvSpPr>
        <p:spPr>
          <a:xfrm>
            <a:off x="989013" y="1989780"/>
            <a:ext cx="7159345" cy="1169551"/>
          </a:xfrm>
        </p:spPr>
        <p:txBody>
          <a:bodyPr wrap="square" anchor="t" anchorCtr="0">
            <a:spAutoFit/>
          </a:bodyPr>
          <a:lstStyle>
            <a:lvl1pPr>
              <a:lnSpc>
                <a:spcPct val="95000"/>
              </a:lnSpc>
              <a:defRPr sz="4000" baseline="0" smtClean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</a:p>
        </p:txBody>
      </p:sp>
      <p:sp>
        <p:nvSpPr>
          <p:cNvPr id="19" name="White Top Rectangle"/>
          <p:cNvSpPr>
            <a:spLocks noChangeArrowheads="1"/>
          </p:cNvSpPr>
          <p:nvPr userDrawn="1"/>
        </p:nvSpPr>
        <p:spPr bwMode="auto">
          <a:xfrm>
            <a:off x="1022571" y="441519"/>
            <a:ext cx="738000" cy="5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-1620688" y="2022289"/>
            <a:ext cx="1509880" cy="55399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5968" y="4496400"/>
            <a:ext cx="1437196" cy="49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3480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600" spc="40" baseline="0" smtClean="0">
                <a:solidFill>
                  <a:schemeClr val="bg1"/>
                </a:solidFill>
                <a:latin typeface="AU Passata Light" pitchFamily="34" charset="0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20" name="SD_FLD_DocumentDate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6000" cy="33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24" name="SD_FLD_Event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9940" cy="108347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/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25" name="White Rectangle"/>
          <p:cNvSpPr/>
          <p:nvPr userDrawn="1"/>
        </p:nvSpPr>
        <p:spPr>
          <a:xfrm>
            <a:off x="8360430" y="4402800"/>
            <a:ext cx="432000" cy="5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34" name="SD_USR_Titl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33506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5" name="SD_USR_Nam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6" name="SD_ART_SecondaryLogo"/>
          <p:cNvSpPr>
            <a:spLocks noChangeArrowheads="1"/>
          </p:cNvSpPr>
          <p:nvPr userDrawn="1"/>
        </p:nvSpPr>
        <p:spPr bwMode="auto">
          <a:xfrm>
            <a:off x="2844000" y="4582800"/>
            <a:ext cx="1508400" cy="316800"/>
          </a:xfrm>
          <a:prstGeom prst="rect">
            <a:avLst/>
          </a:prstGeom>
          <a:solidFill>
            <a:schemeClr val="bg1">
              <a:alpha val="0"/>
            </a:schemeClr>
          </a:solidFill>
          <a:ln w="1778" algn="ctr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28" name="SD_LAN_AUWBreak"/>
          <p:cNvSpPr txBox="1">
            <a:spLocks noChangeArrowheads="1"/>
          </p:cNvSpPr>
          <p:nvPr userDrawn="1"/>
        </p:nvSpPr>
        <p:spPr bwMode="auto">
          <a:xfrm>
            <a:off x="971998" y="4496400"/>
            <a:ext cx="702000" cy="33140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64800" rIns="0" bIns="0" anchor="t" anchorCtr="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AARHUS</a:t>
            </a:r>
          </a:p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UNIVERSITET</a:t>
            </a:r>
            <a:endParaRPr lang="en-GB" sz="960" cap="all" baseline="0" dirty="0">
              <a:solidFill>
                <a:schemeClr val="bg1"/>
              </a:solidFill>
              <a:latin typeface="AU Passata" panose="020B0503030502030804" pitchFamily="34" charset="0"/>
            </a:endParaRPr>
          </a:p>
        </p:txBody>
      </p:sp>
      <p:sp>
        <p:nvSpPr>
          <p:cNvPr id="18" name="SD_OFF_Niveau1And2"/>
          <p:cNvSpPr txBox="1">
            <a:spLocks noChangeArrowheads="1"/>
          </p:cNvSpPr>
          <p:nvPr userDrawn="1"/>
        </p:nvSpPr>
        <p:spPr bwMode="auto">
          <a:xfrm>
            <a:off x="975600" y="4496400"/>
            <a:ext cx="1800000" cy="42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3348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endParaRPr lang="en-GB" sz="600" cap="all" spc="40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29" name="Pladsholder til tekst 2"/>
          <p:cNvSpPr txBox="1">
            <a:spLocks/>
          </p:cNvSpPr>
          <p:nvPr userDrawn="1"/>
        </p:nvSpPr>
        <p:spPr>
          <a:xfrm>
            <a:off x="306000" y="4496400"/>
            <a:ext cx="538609" cy="331200"/>
          </a:xfrm>
          <a:prstGeom prst="rect">
            <a:avLst/>
          </a:prstGeom>
        </p:spPr>
        <p:txBody>
          <a:bodyPr wrap="non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en-GB" sz="2090" kern="0" dirty="0" smtClean="0">
                <a:solidFill>
                  <a:schemeClr val="bg1"/>
                </a:solidFill>
              </a:rPr>
              <a:t>AU</a:t>
            </a:r>
            <a:endParaRPr lang="en-GB" sz="2090" kern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pic>
        <p:nvPicPr>
          <p:cNvPr id="4" name="Picture 3" descr="citat_black.ai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261" y="1219213"/>
            <a:ext cx="448733" cy="807719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712386" y="1725084"/>
            <a:ext cx="5687480" cy="2372254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</p:txBody>
      </p:sp>
      <p:sp>
        <p:nvSpPr>
          <p:cNvPr id="5" name="TextBox 5"/>
          <p:cNvSpPr txBox="1"/>
          <p:nvPr userDrawn="1"/>
        </p:nvSpPr>
        <p:spPr>
          <a:xfrm>
            <a:off x="-1584684" y="1729940"/>
            <a:ext cx="1473876" cy="116584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 på et citat</a:t>
            </a:r>
          </a:p>
          <a:p>
            <a:pPr algn="r">
              <a:lnSpc>
                <a:spcPct val="100000"/>
              </a:lnSpc>
            </a:pPr>
            <a:endParaRPr 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lnSpc>
                <a:spcPct val="100000"/>
              </a:lnSpc>
            </a:pP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kan se alle tilgængelige </a:t>
            </a:r>
          </a:p>
          <a:p>
            <a:pPr algn="r">
              <a:lnSpc>
                <a:spcPct val="100000"/>
              </a:lnSpc>
            </a:pP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layouts ved at vælge ’Layout’ i </a:t>
            </a:r>
          </a:p>
          <a:p>
            <a:pPr algn="r">
              <a:lnSpc>
                <a:spcPct val="100000"/>
              </a:lnSpc>
            </a:pP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højremenuen</a:t>
            </a:r>
          </a:p>
        </p:txBody>
      </p:sp>
    </p:spTree>
    <p:extLst>
      <p:ext uri="{BB962C8B-B14F-4D97-AF65-F5344CB8AC3E}">
        <p14:creationId xmlns:p14="http://schemas.microsoft.com/office/powerpoint/2010/main" val="179614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52425" y="167770"/>
            <a:ext cx="8440738" cy="392956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77618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lid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52425" y="167770"/>
            <a:ext cx="8440738" cy="473443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34947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52424" y="167770"/>
            <a:ext cx="4094164" cy="473443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4699000" y="166688"/>
            <a:ext cx="4094163" cy="473443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87004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52424" y="167770"/>
            <a:ext cx="4094164" cy="2239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4699000" y="166688"/>
            <a:ext cx="4094163" cy="473443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352424" y="2663824"/>
            <a:ext cx="4094164" cy="223729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60751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52424" y="167770"/>
            <a:ext cx="4094164" cy="2239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352424" y="2663824"/>
            <a:ext cx="4094164" cy="223729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698999" y="166688"/>
            <a:ext cx="4094164" cy="2239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4698999" y="2662742"/>
            <a:ext cx="4094164" cy="223729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43128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95B1C-8CD2-48D1-BA13-0A242C5433EA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8" name="Black Rectangle"/>
          <p:cNvSpPr/>
          <p:nvPr userDrawn="1"/>
        </p:nvSpPr>
        <p:spPr>
          <a:xfrm>
            <a:off x="352425" y="1324430"/>
            <a:ext cx="736600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-1620688" y="766856"/>
            <a:ext cx="1509880" cy="35506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4CDE3-B485-4686-B7A8-481E185B25D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885846" y="1851670"/>
            <a:ext cx="5372308" cy="1309564"/>
          </a:xfrm>
        </p:spPr>
        <p:txBody>
          <a:bodyPr anchor="ctr" anchorCtr="0"/>
          <a:lstStyle>
            <a:lvl1pPr marL="0" indent="0" algn="ctr">
              <a:buFontTx/>
              <a:buNone/>
              <a:defRPr sz="3000" b="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5968" y="4496400"/>
            <a:ext cx="1437196" cy="49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3480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600" spc="40" baseline="0" smtClean="0">
                <a:solidFill>
                  <a:schemeClr val="bg1"/>
                </a:solidFill>
                <a:latin typeface="AU Passata Light" pitchFamily="34" charset="0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26" name="SD_FLD_DocumentDate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6000" cy="33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27" name="SD_FLD_Event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9940" cy="108347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/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28" name="White Rectangle"/>
          <p:cNvSpPr/>
          <p:nvPr userDrawn="1"/>
        </p:nvSpPr>
        <p:spPr>
          <a:xfrm>
            <a:off x="8360430" y="4402800"/>
            <a:ext cx="432000" cy="5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29" name="SD_USR_Titl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33506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0" name="SD_USR_Nam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1" name="SD_ART_SecondaryLogo"/>
          <p:cNvSpPr>
            <a:spLocks noChangeArrowheads="1"/>
          </p:cNvSpPr>
          <p:nvPr userDrawn="1"/>
        </p:nvSpPr>
        <p:spPr bwMode="auto">
          <a:xfrm>
            <a:off x="2844000" y="4582800"/>
            <a:ext cx="1508400" cy="316800"/>
          </a:xfrm>
          <a:prstGeom prst="rect">
            <a:avLst/>
          </a:prstGeom>
          <a:solidFill>
            <a:schemeClr val="bg1">
              <a:alpha val="0"/>
            </a:schemeClr>
          </a:solidFill>
          <a:ln w="1778" algn="ctr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32" name="SD_LAN_AUWBreak"/>
          <p:cNvSpPr txBox="1">
            <a:spLocks noChangeArrowheads="1"/>
          </p:cNvSpPr>
          <p:nvPr userDrawn="1"/>
        </p:nvSpPr>
        <p:spPr bwMode="auto">
          <a:xfrm>
            <a:off x="971998" y="4496400"/>
            <a:ext cx="702000" cy="33140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64800" rIns="0" bIns="0" anchor="t" anchorCtr="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AARHUS</a:t>
            </a:r>
          </a:p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UNIVERSITET</a:t>
            </a:r>
            <a:endParaRPr lang="en-GB" sz="960" cap="all" baseline="0" dirty="0">
              <a:solidFill>
                <a:schemeClr val="bg1"/>
              </a:solidFill>
              <a:latin typeface="AU Passata" panose="020B0503030502030804" pitchFamily="34" charset="0"/>
            </a:endParaRPr>
          </a:p>
        </p:txBody>
      </p:sp>
      <p:sp>
        <p:nvSpPr>
          <p:cNvPr id="33" name="SD_OFF_Niveau1And2"/>
          <p:cNvSpPr txBox="1">
            <a:spLocks noChangeArrowheads="1"/>
          </p:cNvSpPr>
          <p:nvPr userDrawn="1"/>
        </p:nvSpPr>
        <p:spPr bwMode="auto">
          <a:xfrm>
            <a:off x="975600" y="4496400"/>
            <a:ext cx="1800000" cy="42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3348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endParaRPr lang="en-GB" sz="600" cap="all" spc="40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4" name="Pladsholder til tekst 2"/>
          <p:cNvSpPr txBox="1">
            <a:spLocks/>
          </p:cNvSpPr>
          <p:nvPr userDrawn="1"/>
        </p:nvSpPr>
        <p:spPr>
          <a:xfrm>
            <a:off x="306000" y="4496400"/>
            <a:ext cx="538609" cy="331200"/>
          </a:xfrm>
          <a:prstGeom prst="rect">
            <a:avLst/>
          </a:prstGeom>
        </p:spPr>
        <p:txBody>
          <a:bodyPr wrap="non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en-GB" sz="2090" kern="0" dirty="0" smtClean="0">
                <a:solidFill>
                  <a:schemeClr val="bg1"/>
                </a:solidFill>
              </a:rPr>
              <a:t>AU</a:t>
            </a:r>
            <a:endParaRPr lang="en-GB" sz="209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828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Aarhus Universite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84468" y="5033566"/>
            <a:ext cx="359532" cy="491958"/>
          </a:xfrm>
        </p:spPr>
        <p:txBody>
          <a:bodyPr/>
          <a:lstStyle>
            <a:lvl1pPr>
              <a:defRPr sz="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7" name="SD_LAN_AUWBreak"/>
          <p:cNvSpPr txBox="1">
            <a:spLocks noChangeArrowheads="1"/>
          </p:cNvSpPr>
          <p:nvPr userDrawn="1"/>
        </p:nvSpPr>
        <p:spPr bwMode="auto">
          <a:xfrm>
            <a:off x="4597200" y="2052000"/>
            <a:ext cx="2111155" cy="105149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201600" rIns="0" bIns="0" anchor="t" anchorCtr="0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en-GB" sz="2900" kern="1200" cap="all" baseline="0" dirty="0" smtClean="0">
                <a:solidFill>
                  <a:schemeClr val="bg1"/>
                </a:solidFill>
                <a:latin typeface="AU Passata" pitchFamily="34" charset="0"/>
                <a:ea typeface="+mn-ea"/>
                <a:cs typeface="+mn-cs"/>
              </a:rPr>
              <a:t>Aarhus 
</a:t>
            </a:r>
            <a:r>
              <a:rPr lang="en-GB" sz="2900" kern="1200" cap="all" baseline="0" dirty="0" err="1" smtClean="0">
                <a:solidFill>
                  <a:schemeClr val="bg1"/>
                </a:solidFill>
                <a:latin typeface="AU Passata" pitchFamily="34" charset="0"/>
                <a:ea typeface="+mn-ea"/>
                <a:cs typeface="+mn-cs"/>
              </a:rPr>
              <a:t>Universitet</a:t>
            </a:r>
            <a:endParaRPr lang="en-GB" sz="2900" kern="1200" cap="all" baseline="0" dirty="0">
              <a:solidFill>
                <a:schemeClr val="bg1"/>
              </a:solidFill>
              <a:latin typeface="AU Passata" pitchFamily="34" charset="0"/>
              <a:ea typeface="+mn-ea"/>
              <a:cs typeface="+mn-cs"/>
            </a:endParaRPr>
          </a:p>
        </p:txBody>
      </p:sp>
      <p:sp>
        <p:nvSpPr>
          <p:cNvPr id="10" name="Pladsholder til tekst 2"/>
          <p:cNvSpPr txBox="1">
            <a:spLocks/>
          </p:cNvSpPr>
          <p:nvPr userDrawn="1"/>
        </p:nvSpPr>
        <p:spPr>
          <a:xfrm>
            <a:off x="2448000" y="2051999"/>
            <a:ext cx="1718419" cy="1058400"/>
          </a:xfrm>
          <a:prstGeom prst="rect">
            <a:avLst/>
          </a:prstGeom>
        </p:spPr>
        <p:txBody>
          <a:bodyPr wrap="none" lIns="0" tIns="0" rIns="0" bIns="75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pPr algn="r"/>
            <a:r>
              <a:rPr lang="en-GB" sz="6700" kern="0" dirty="0" smtClean="0">
                <a:solidFill>
                  <a:schemeClr val="bg1"/>
                </a:solidFill>
              </a:rPr>
              <a:t>AU</a:t>
            </a:r>
            <a:endParaRPr lang="en-GB" sz="670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89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819" name="Title 1"/>
          <p:cNvSpPr>
            <a:spLocks noGrp="1" noChangeArrowheads="1"/>
          </p:cNvSpPr>
          <p:nvPr>
            <p:ph type="ctrTitle"/>
          </p:nvPr>
        </p:nvSpPr>
        <p:spPr>
          <a:xfrm>
            <a:off x="989013" y="1059582"/>
            <a:ext cx="7159345" cy="1334665"/>
          </a:xfrm>
        </p:spPr>
        <p:txBody>
          <a:bodyPr wrap="square" anchor="b" anchorCtr="0">
            <a:noAutofit/>
          </a:bodyPr>
          <a:lstStyle>
            <a:lvl1pPr>
              <a:lnSpc>
                <a:spcPct val="95000"/>
              </a:lnSpc>
              <a:defRPr sz="4000" baseline="0" smtClean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</a:p>
        </p:txBody>
      </p:sp>
      <p:sp>
        <p:nvSpPr>
          <p:cNvPr id="19" name="White Top Rectangle"/>
          <p:cNvSpPr>
            <a:spLocks noChangeArrowheads="1"/>
          </p:cNvSpPr>
          <p:nvPr userDrawn="1"/>
        </p:nvSpPr>
        <p:spPr bwMode="auto">
          <a:xfrm>
            <a:off x="1022571" y="2517750"/>
            <a:ext cx="738000" cy="5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009690" y="2787774"/>
            <a:ext cx="5372308" cy="1309564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-1620688" y="2022289"/>
            <a:ext cx="1509880" cy="55399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5968" y="4496400"/>
            <a:ext cx="1437196" cy="49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3480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600" spc="40" baseline="0" smtClean="0">
                <a:solidFill>
                  <a:schemeClr val="bg1"/>
                </a:solidFill>
                <a:latin typeface="AU Passata Light" pitchFamily="34" charset="0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30" name="SD_FLD_DocumentDate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6000" cy="33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1" name="SD_FLD_Event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9940" cy="108347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/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2" name="White Rectangle"/>
          <p:cNvSpPr/>
          <p:nvPr userDrawn="1"/>
        </p:nvSpPr>
        <p:spPr>
          <a:xfrm>
            <a:off x="8360430" y="4402800"/>
            <a:ext cx="432000" cy="5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35" name="SD_USR_Titl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33506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6" name="SD_USR_Nam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7" name="SD_ART_SecondaryLogo"/>
          <p:cNvSpPr>
            <a:spLocks noChangeArrowheads="1"/>
          </p:cNvSpPr>
          <p:nvPr userDrawn="1"/>
        </p:nvSpPr>
        <p:spPr bwMode="auto">
          <a:xfrm>
            <a:off x="2844000" y="4582800"/>
            <a:ext cx="1508400" cy="316800"/>
          </a:xfrm>
          <a:prstGeom prst="rect">
            <a:avLst/>
          </a:prstGeom>
          <a:solidFill>
            <a:schemeClr val="bg1">
              <a:alpha val="0"/>
            </a:schemeClr>
          </a:solidFill>
          <a:ln w="1778" algn="ctr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38" name="SD_LAN_AUWBreak"/>
          <p:cNvSpPr txBox="1">
            <a:spLocks noChangeArrowheads="1"/>
          </p:cNvSpPr>
          <p:nvPr userDrawn="1"/>
        </p:nvSpPr>
        <p:spPr bwMode="auto">
          <a:xfrm>
            <a:off x="971998" y="4496400"/>
            <a:ext cx="702000" cy="33140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64800" rIns="0" bIns="0" anchor="t" anchorCtr="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AARHUS</a:t>
            </a:r>
          </a:p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UNIVERSITET</a:t>
            </a:r>
            <a:endParaRPr lang="en-GB" sz="960" cap="all" baseline="0" dirty="0">
              <a:solidFill>
                <a:schemeClr val="bg1"/>
              </a:solidFill>
              <a:latin typeface="AU Passata" panose="020B0503030502030804" pitchFamily="34" charset="0"/>
            </a:endParaRPr>
          </a:p>
        </p:txBody>
      </p:sp>
      <p:sp>
        <p:nvSpPr>
          <p:cNvPr id="39" name="SD_OFF_Niveau1And2"/>
          <p:cNvSpPr txBox="1">
            <a:spLocks noChangeArrowheads="1"/>
          </p:cNvSpPr>
          <p:nvPr userDrawn="1"/>
        </p:nvSpPr>
        <p:spPr bwMode="auto">
          <a:xfrm>
            <a:off x="975600" y="4496400"/>
            <a:ext cx="1800000" cy="42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3348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endParaRPr lang="en-GB" sz="600" cap="all" spc="40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40" name="Pladsholder til tekst 2"/>
          <p:cNvSpPr txBox="1">
            <a:spLocks/>
          </p:cNvSpPr>
          <p:nvPr userDrawn="1"/>
        </p:nvSpPr>
        <p:spPr>
          <a:xfrm>
            <a:off x="306000" y="4496400"/>
            <a:ext cx="538609" cy="331200"/>
          </a:xfrm>
          <a:prstGeom prst="rect">
            <a:avLst/>
          </a:prstGeom>
        </p:spPr>
        <p:txBody>
          <a:bodyPr wrap="non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en-GB" sz="2090" kern="0" dirty="0" smtClean="0">
                <a:solidFill>
                  <a:schemeClr val="bg1"/>
                </a:solidFill>
              </a:rPr>
              <a:t>AU</a:t>
            </a:r>
            <a:endParaRPr lang="en-GB" sz="209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008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n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819" name="Title 1"/>
          <p:cNvSpPr>
            <a:spLocks noGrp="1" noChangeArrowheads="1"/>
          </p:cNvSpPr>
          <p:nvPr>
            <p:ph type="ctrTitle"/>
          </p:nvPr>
        </p:nvSpPr>
        <p:spPr>
          <a:xfrm>
            <a:off x="989013" y="1989780"/>
            <a:ext cx="7159345" cy="1169551"/>
          </a:xfrm>
        </p:spPr>
        <p:txBody>
          <a:bodyPr wrap="square" anchor="t" anchorCtr="0">
            <a:spAutoFit/>
          </a:bodyPr>
          <a:lstStyle>
            <a:lvl1pPr>
              <a:lnSpc>
                <a:spcPct val="95000"/>
              </a:lnSpc>
              <a:defRPr sz="4000" baseline="0" smtClean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</a:p>
        </p:txBody>
      </p:sp>
      <p:sp>
        <p:nvSpPr>
          <p:cNvPr id="19" name="White Top Rectangle"/>
          <p:cNvSpPr>
            <a:spLocks noChangeArrowheads="1"/>
          </p:cNvSpPr>
          <p:nvPr userDrawn="1"/>
        </p:nvSpPr>
        <p:spPr bwMode="auto">
          <a:xfrm>
            <a:off x="1022571" y="441519"/>
            <a:ext cx="738000" cy="5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53" name="TextBox 52"/>
          <p:cNvSpPr txBox="1"/>
          <p:nvPr userDrawn="1"/>
        </p:nvSpPr>
        <p:spPr>
          <a:xfrm>
            <a:off x="-1620688" y="2022289"/>
            <a:ext cx="1509880" cy="55399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5968" y="4496400"/>
            <a:ext cx="1437196" cy="49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3480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600" spc="40" baseline="0" smtClean="0">
                <a:solidFill>
                  <a:schemeClr val="bg1"/>
                </a:solidFill>
                <a:latin typeface="AU Passata Light" pitchFamily="34" charset="0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24" name="SD_FLD_DocumentDate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6000" cy="33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28" name="SD_FLD_Event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9940" cy="108347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/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29" name="White Rectangle"/>
          <p:cNvSpPr/>
          <p:nvPr userDrawn="1"/>
        </p:nvSpPr>
        <p:spPr>
          <a:xfrm>
            <a:off x="8360430" y="4402800"/>
            <a:ext cx="432000" cy="5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32" name="SD_USR_Titl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33506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3" name="SD_USR_Nam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4" name="SD_ART_SecondaryLogo"/>
          <p:cNvSpPr>
            <a:spLocks noChangeArrowheads="1"/>
          </p:cNvSpPr>
          <p:nvPr userDrawn="1"/>
        </p:nvSpPr>
        <p:spPr bwMode="auto">
          <a:xfrm>
            <a:off x="2844000" y="4582800"/>
            <a:ext cx="1508400" cy="316800"/>
          </a:xfrm>
          <a:prstGeom prst="rect">
            <a:avLst/>
          </a:prstGeom>
          <a:solidFill>
            <a:schemeClr val="bg1">
              <a:alpha val="0"/>
            </a:schemeClr>
          </a:solidFill>
          <a:ln w="1778" algn="ctr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35" name="SD_LAN_AUWBreak"/>
          <p:cNvSpPr txBox="1">
            <a:spLocks noChangeArrowheads="1"/>
          </p:cNvSpPr>
          <p:nvPr userDrawn="1"/>
        </p:nvSpPr>
        <p:spPr bwMode="auto">
          <a:xfrm>
            <a:off x="971998" y="4496400"/>
            <a:ext cx="702000" cy="33140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64800" rIns="0" bIns="0" anchor="t" anchorCtr="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AARHUS</a:t>
            </a:r>
          </a:p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UNIVERSITET</a:t>
            </a:r>
            <a:endParaRPr lang="en-GB" sz="960" cap="all" baseline="0" dirty="0">
              <a:solidFill>
                <a:schemeClr val="bg1"/>
              </a:solidFill>
              <a:latin typeface="AU Passata" panose="020B0503030502030804" pitchFamily="34" charset="0"/>
            </a:endParaRPr>
          </a:p>
        </p:txBody>
      </p:sp>
      <p:sp>
        <p:nvSpPr>
          <p:cNvPr id="36" name="SD_OFF_Niveau1And2"/>
          <p:cNvSpPr txBox="1">
            <a:spLocks noChangeArrowheads="1"/>
          </p:cNvSpPr>
          <p:nvPr userDrawn="1"/>
        </p:nvSpPr>
        <p:spPr bwMode="auto">
          <a:xfrm>
            <a:off x="975600" y="4496400"/>
            <a:ext cx="1800000" cy="42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3348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endParaRPr lang="en-GB" sz="600" cap="all" spc="40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7" name="Pladsholder til tekst 2"/>
          <p:cNvSpPr txBox="1">
            <a:spLocks/>
          </p:cNvSpPr>
          <p:nvPr userDrawn="1"/>
        </p:nvSpPr>
        <p:spPr>
          <a:xfrm>
            <a:off x="306000" y="4496400"/>
            <a:ext cx="538609" cy="331200"/>
          </a:xfrm>
          <a:prstGeom prst="rect">
            <a:avLst/>
          </a:prstGeom>
        </p:spPr>
        <p:txBody>
          <a:bodyPr wrap="non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en-GB" sz="2090" kern="0" dirty="0" smtClean="0">
                <a:solidFill>
                  <a:schemeClr val="bg1"/>
                </a:solidFill>
              </a:rPr>
              <a:t>AU</a:t>
            </a:r>
            <a:endParaRPr lang="en-GB" sz="209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813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17" name="Black Rectangle"/>
          <p:cNvSpPr/>
          <p:nvPr userDrawn="1"/>
        </p:nvSpPr>
        <p:spPr>
          <a:xfrm>
            <a:off x="352425" y="1324430"/>
            <a:ext cx="736600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19" name="TextBox 17"/>
          <p:cNvSpPr txBox="1">
            <a:spLocks noChangeArrowheads="1"/>
          </p:cNvSpPr>
          <p:nvPr userDrawn="1"/>
        </p:nvSpPr>
        <p:spPr bwMode="auto">
          <a:xfrm>
            <a:off x="-1764704" y="1564430"/>
            <a:ext cx="168362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få punktopstilling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på teksten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(flere niveauer findes),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 ‘Forøg listeniveau’</a:t>
            </a:r>
          </a:p>
          <a:p>
            <a:pPr algn="r" eaLnBrk="1" hangingPunct="1">
              <a:lnSpc>
                <a:spcPct val="100000"/>
              </a:lnSpc>
            </a:pP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få venstrestillet tekst uden punktopstilling, brug ‘Formindsk listeniveau’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8284" y="2207521"/>
            <a:ext cx="4572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ounded Rectangle 20"/>
          <p:cNvSpPr/>
          <p:nvPr userDrawn="1"/>
        </p:nvSpPr>
        <p:spPr>
          <a:xfrm>
            <a:off x="-309684" y="2207521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noProof="1">
              <a:latin typeface="+mn-lt"/>
            </a:endParaRPr>
          </a:p>
        </p:txBody>
      </p:sp>
      <p:pic>
        <p:nvPicPr>
          <p:cNvPr id="23" name="Picture 3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566726" y="2999609"/>
            <a:ext cx="438150" cy="20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 userDrawn="1"/>
        </p:nvSpPr>
        <p:spPr>
          <a:xfrm>
            <a:off x="-347651" y="2999609"/>
            <a:ext cx="219075" cy="20116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noProof="1">
              <a:latin typeface="+mn-lt"/>
            </a:endParaRPr>
          </a:p>
        </p:txBody>
      </p:sp>
      <p:sp>
        <p:nvSpPr>
          <p:cNvPr id="25" name="Rounded Rectangle 24"/>
          <p:cNvSpPr/>
          <p:nvPr userDrawn="1"/>
        </p:nvSpPr>
        <p:spPr>
          <a:xfrm>
            <a:off x="-562116" y="3002183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noProof="1">
              <a:latin typeface="+mn-lt"/>
            </a:endParaRPr>
          </a:p>
        </p:txBody>
      </p:sp>
      <p:sp>
        <p:nvSpPr>
          <p:cNvPr id="26" name="TextBox 25"/>
          <p:cNvSpPr txBox="1"/>
          <p:nvPr userDrawn="1"/>
        </p:nvSpPr>
        <p:spPr>
          <a:xfrm>
            <a:off x="-1620688" y="766856"/>
            <a:ext cx="1509880" cy="35506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425" y="1860717"/>
            <a:ext cx="8440739" cy="223360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6" y="166688"/>
            <a:ext cx="8440737" cy="574632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17" name="Black Rectangle"/>
          <p:cNvSpPr/>
          <p:nvPr userDrawn="1"/>
        </p:nvSpPr>
        <p:spPr>
          <a:xfrm>
            <a:off x="352425" y="919598"/>
            <a:ext cx="736600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52424" y="1131590"/>
            <a:ext cx="8440739" cy="4273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400"/>
            </a:lvl1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-1480584" y="339502"/>
            <a:ext cx="1369776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én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linje</a:t>
            </a:r>
            <a:b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Bold eller Regular</a:t>
            </a:r>
          </a:p>
          <a:p>
            <a:pPr algn="r">
              <a:lnSpc>
                <a:spcPct val="100000"/>
              </a:lnSpc>
            </a:pP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lnSpc>
                <a:spcPct val="100000"/>
              </a:lnSpc>
            </a:pP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lnSpc>
                <a:spcPct val="100000"/>
              </a:lnSpc>
            </a:pP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Underoverskrift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b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én linje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 userDrawn="1"/>
        </p:nvSpPr>
        <p:spPr bwMode="auto">
          <a:xfrm>
            <a:off x="-1764704" y="1564430"/>
            <a:ext cx="168362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(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flere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niveauer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findes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),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Forøg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venstrestillet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uden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,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Formindsk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  <a:endParaRPr lang="en-GB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8284" y="2207521"/>
            <a:ext cx="4572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ounded Rectangle 22"/>
          <p:cNvSpPr/>
          <p:nvPr userDrawn="1"/>
        </p:nvSpPr>
        <p:spPr>
          <a:xfrm>
            <a:off x="-309684" y="2207521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566726" y="2999609"/>
            <a:ext cx="438150" cy="20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24"/>
          <p:cNvSpPr/>
          <p:nvPr userDrawn="1"/>
        </p:nvSpPr>
        <p:spPr>
          <a:xfrm>
            <a:off x="-347651" y="2999609"/>
            <a:ext cx="219075" cy="20116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sp>
        <p:nvSpPr>
          <p:cNvPr id="26" name="Rounded Rectangle 25"/>
          <p:cNvSpPr/>
          <p:nvPr userDrawn="1"/>
        </p:nvSpPr>
        <p:spPr>
          <a:xfrm>
            <a:off x="-562116" y="3002183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7128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and bulle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6" y="166688"/>
            <a:ext cx="8440737" cy="574632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17" name="Black Rectangle"/>
          <p:cNvSpPr/>
          <p:nvPr userDrawn="1"/>
        </p:nvSpPr>
        <p:spPr>
          <a:xfrm>
            <a:off x="352425" y="919598"/>
            <a:ext cx="736600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6980" y="1149350"/>
            <a:ext cx="8448849" cy="2947988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-1480584" y="339502"/>
            <a:ext cx="136977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én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linje</a:t>
            </a:r>
            <a:b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Bold eller Regular</a:t>
            </a:r>
          </a:p>
        </p:txBody>
      </p:sp>
    </p:spTree>
    <p:extLst>
      <p:ext uri="{BB962C8B-B14F-4D97-AF65-F5344CB8AC3E}">
        <p14:creationId xmlns:p14="http://schemas.microsoft.com/office/powerpoint/2010/main" val="4046755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ch text and sma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7" y="166687"/>
            <a:ext cx="5227685" cy="478119"/>
          </a:xfrm>
        </p:spPr>
        <p:txBody>
          <a:bodyPr/>
          <a:lstStyle>
            <a:lvl1pPr>
              <a:defRPr sz="2400" b="0" cap="none" baseline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832475" y="355450"/>
            <a:ext cx="2960688" cy="3741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52424" y="891894"/>
            <a:ext cx="5227687" cy="3205444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17" name="TextBox 17"/>
          <p:cNvSpPr txBox="1">
            <a:spLocks noChangeArrowheads="1"/>
          </p:cNvSpPr>
          <p:nvPr userDrawn="1"/>
        </p:nvSpPr>
        <p:spPr bwMode="auto">
          <a:xfrm>
            <a:off x="-1764704" y="915566"/>
            <a:ext cx="168362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(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flere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niveauer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findes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),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Forøg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venstrestillet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uden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,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Formindsk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  <a:endParaRPr lang="en-GB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8284" y="1558657"/>
            <a:ext cx="4572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ounded Rectangle 18"/>
          <p:cNvSpPr/>
          <p:nvPr userDrawn="1"/>
        </p:nvSpPr>
        <p:spPr>
          <a:xfrm>
            <a:off x="-309684" y="1558657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566726" y="2350745"/>
            <a:ext cx="438150" cy="20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/>
          <p:nvPr userDrawn="1"/>
        </p:nvSpPr>
        <p:spPr>
          <a:xfrm>
            <a:off x="-347651" y="2350745"/>
            <a:ext cx="219075" cy="20116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sp>
        <p:nvSpPr>
          <p:cNvPr id="24" name="Rounded Rectangle 23"/>
          <p:cNvSpPr/>
          <p:nvPr userDrawn="1"/>
        </p:nvSpPr>
        <p:spPr>
          <a:xfrm>
            <a:off x="-562116" y="2353319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-1480584" y="339502"/>
            <a:ext cx="136977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MAKS. én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linje</a:t>
            </a: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501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6" y="166687"/>
            <a:ext cx="4093200" cy="478119"/>
          </a:xfrm>
        </p:spPr>
        <p:txBody>
          <a:bodyPr/>
          <a:lstStyle>
            <a:lvl1pPr>
              <a:defRPr sz="2400" b="0" cap="none" baseline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699963" y="355450"/>
            <a:ext cx="4093200" cy="3741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52424" y="891894"/>
            <a:ext cx="4093200" cy="3205444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17" name="TextBox 17"/>
          <p:cNvSpPr txBox="1">
            <a:spLocks noChangeArrowheads="1"/>
          </p:cNvSpPr>
          <p:nvPr userDrawn="1"/>
        </p:nvSpPr>
        <p:spPr bwMode="auto">
          <a:xfrm>
            <a:off x="-1764704" y="915566"/>
            <a:ext cx="168362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(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flere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niveauer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findes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),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Forøg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venstrestillet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uden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,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Formindsk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  <a:endParaRPr lang="en-GB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8284" y="1558657"/>
            <a:ext cx="4572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ounded Rectangle 18"/>
          <p:cNvSpPr/>
          <p:nvPr userDrawn="1"/>
        </p:nvSpPr>
        <p:spPr>
          <a:xfrm>
            <a:off x="-309684" y="1558657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566726" y="2350745"/>
            <a:ext cx="438150" cy="20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/>
          <p:nvPr userDrawn="1"/>
        </p:nvSpPr>
        <p:spPr>
          <a:xfrm>
            <a:off x="-347651" y="2350745"/>
            <a:ext cx="219075" cy="20116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sp>
        <p:nvSpPr>
          <p:cNvPr id="24" name="Rounded Rectangle 23"/>
          <p:cNvSpPr/>
          <p:nvPr userDrawn="1"/>
        </p:nvSpPr>
        <p:spPr>
          <a:xfrm>
            <a:off x="-562116" y="2353319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-1480584" y="339502"/>
            <a:ext cx="136977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MAKS. én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linje</a:t>
            </a: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787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6" y="1149350"/>
            <a:ext cx="4093200" cy="929338"/>
          </a:xfrm>
        </p:spPr>
        <p:txBody>
          <a:bodyPr/>
          <a:lstStyle>
            <a:lvl1pPr algn="r">
              <a:defRPr sz="2400" cap="all" baseline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8" name="TextBox 17"/>
          <p:cNvSpPr txBox="1">
            <a:spLocks noChangeArrowheads="1"/>
          </p:cNvSpPr>
          <p:nvPr userDrawn="1"/>
        </p:nvSpPr>
        <p:spPr bwMode="auto">
          <a:xfrm>
            <a:off x="-1764704" y="1812217"/>
            <a:ext cx="1683620" cy="1119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Indsæt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Navn </a:t>
            </a:r>
          </a:p>
          <a:p>
            <a:pPr algn="r" eaLnBrk="1" hangingPunct="1">
              <a:lnSpc>
                <a:spcPct val="100000"/>
              </a:lnSpc>
            </a:pPr>
            <a:endParaRPr lang="en-GB" sz="800" baseline="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Profession</a:t>
            </a:r>
          </a:p>
          <a:p>
            <a:pPr algn="r" eaLnBrk="1" hangingPunct="1">
              <a:lnSpc>
                <a:spcPct val="100000"/>
              </a:lnSpc>
            </a:pPr>
            <a:endParaRPr lang="en-GB" sz="1000" baseline="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endParaRPr lang="en-GB" sz="1800" baseline="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Data / Tekst </a:t>
            </a: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699963" y="355450"/>
            <a:ext cx="4093200" cy="3741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52424" y="2631019"/>
            <a:ext cx="4093200" cy="1525588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52425" y="2092151"/>
            <a:ext cx="4093200" cy="489506"/>
          </a:xfrm>
        </p:spPr>
        <p:txBody>
          <a:bodyPr/>
          <a:lstStyle>
            <a:lvl1pPr marL="0" indent="0" algn="r">
              <a:spcBef>
                <a:spcPts val="0"/>
              </a:spcBef>
              <a:buFontTx/>
              <a:buNone/>
              <a:defRPr sz="1600" cap="all" baseline="0"/>
            </a:lvl1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6397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Bottom Rectangle"/>
          <p:cNvSpPr/>
          <p:nvPr/>
        </p:nvSpPr>
        <p:spPr>
          <a:xfrm>
            <a:off x="0" y="4227512"/>
            <a:ext cx="9144000" cy="918369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5968" y="4496400"/>
            <a:ext cx="1437196" cy="49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3480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600" spc="40" baseline="0" smtClean="0">
                <a:solidFill>
                  <a:schemeClr val="bg1"/>
                </a:solidFill>
                <a:latin typeface="AU Passata Light" pitchFamily="34" charset="0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12" name="SD_FLD_DocumentDate"/>
          <p:cNvSpPr txBox="1">
            <a:spLocks noChangeArrowheads="1"/>
          </p:cNvSpPr>
          <p:nvPr/>
        </p:nvSpPr>
        <p:spPr bwMode="auto">
          <a:xfrm>
            <a:off x="7045890" y="4496400"/>
            <a:ext cx="1746000" cy="33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10" name="SD_FLD_Event"/>
          <p:cNvSpPr txBox="1">
            <a:spLocks noChangeArrowheads="1"/>
          </p:cNvSpPr>
          <p:nvPr/>
        </p:nvSpPr>
        <p:spPr bwMode="auto">
          <a:xfrm>
            <a:off x="7045890" y="4496400"/>
            <a:ext cx="1749940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29" name="White Rectangle"/>
          <p:cNvSpPr/>
          <p:nvPr/>
        </p:nvSpPr>
        <p:spPr>
          <a:xfrm>
            <a:off x="8360430" y="4402800"/>
            <a:ext cx="432000" cy="5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27" name="SD_USR_Title"/>
          <p:cNvSpPr txBox="1">
            <a:spLocks noChangeArrowheads="1"/>
          </p:cNvSpPr>
          <p:nvPr/>
        </p:nvSpPr>
        <p:spPr bwMode="auto">
          <a:xfrm>
            <a:off x="4748455" y="4496400"/>
            <a:ext cx="2237395" cy="33506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11" name="SD_USR_Name"/>
          <p:cNvSpPr txBox="1">
            <a:spLocks noChangeArrowheads="1"/>
          </p:cNvSpPr>
          <p:nvPr/>
        </p:nvSpPr>
        <p:spPr bwMode="auto">
          <a:xfrm>
            <a:off x="4748455" y="4496400"/>
            <a:ext cx="2237395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3" name="SD_ART_SecondaryLogo"/>
          <p:cNvSpPr>
            <a:spLocks noChangeArrowheads="1"/>
          </p:cNvSpPr>
          <p:nvPr/>
        </p:nvSpPr>
        <p:spPr bwMode="auto">
          <a:xfrm>
            <a:off x="2844000" y="4582800"/>
            <a:ext cx="1508400" cy="316800"/>
          </a:xfrm>
          <a:prstGeom prst="rect">
            <a:avLst/>
          </a:prstGeom>
          <a:solidFill>
            <a:schemeClr val="bg1">
              <a:alpha val="0"/>
            </a:schemeClr>
          </a:solidFill>
          <a:ln w="1778" algn="ctr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17" name="SD_OFF_Niveau1And2"/>
          <p:cNvSpPr txBox="1">
            <a:spLocks noChangeArrowheads="1"/>
          </p:cNvSpPr>
          <p:nvPr/>
        </p:nvSpPr>
        <p:spPr bwMode="auto">
          <a:xfrm>
            <a:off x="975600" y="4496400"/>
            <a:ext cx="1800000" cy="42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3348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endParaRPr lang="en-GB" sz="600" cap="all" spc="40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8" name="SD_LAN_AUWBreak"/>
          <p:cNvSpPr txBox="1">
            <a:spLocks noChangeArrowheads="1"/>
          </p:cNvSpPr>
          <p:nvPr/>
        </p:nvSpPr>
        <p:spPr bwMode="auto">
          <a:xfrm>
            <a:off x="971998" y="4496400"/>
            <a:ext cx="702000" cy="33140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64800" rIns="0" bIns="0" anchor="t" anchorCtr="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AARHUS</a:t>
            </a:r>
          </a:p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UNIVERSITET</a:t>
            </a:r>
            <a:endParaRPr lang="en-GB" sz="960" cap="all" baseline="0" dirty="0">
              <a:solidFill>
                <a:schemeClr val="bg1"/>
              </a:solidFill>
              <a:latin typeface="AU Passata" panose="020B0503030502030804" pitchFamily="34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2425" y="1558925"/>
            <a:ext cx="8440739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Klik</a:t>
            </a:r>
            <a:r>
              <a:rPr lang="en-GB" dirty="0" smtClean="0"/>
              <a:t> for at </a:t>
            </a:r>
            <a:r>
              <a:rPr lang="en-GB" dirty="0" err="1" smtClean="0"/>
              <a:t>redigere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master</a:t>
            </a:r>
          </a:p>
          <a:p>
            <a:pPr lvl="1"/>
            <a:r>
              <a:rPr lang="en-GB" dirty="0" err="1" smtClean="0"/>
              <a:t>Andet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2"/>
            <a:r>
              <a:rPr lang="en-GB" dirty="0" err="1" smtClean="0"/>
              <a:t>Tredje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3"/>
            <a:r>
              <a:rPr lang="en-GB" dirty="0" err="1" smtClean="0"/>
              <a:t>Fjerde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4"/>
            <a:r>
              <a:rPr lang="en-GB" dirty="0" err="1" smtClean="0"/>
              <a:t>Femte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</p:txBody>
      </p:sp>
      <p:sp>
        <p:nvSpPr>
          <p:cNvPr id="1027" name="Placeholder title"/>
          <p:cNvSpPr>
            <a:spLocks noGrp="1" noChangeArrowheads="1"/>
          </p:cNvSpPr>
          <p:nvPr>
            <p:ph type="title"/>
          </p:nvPr>
        </p:nvSpPr>
        <p:spPr bwMode="auto">
          <a:xfrm>
            <a:off x="352426" y="166689"/>
            <a:ext cx="8440737" cy="981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Klik</a:t>
            </a:r>
            <a:r>
              <a:rPr lang="en-GB" dirty="0" smtClean="0"/>
              <a:t> for at </a:t>
            </a:r>
            <a:r>
              <a:rPr lang="en-GB" dirty="0" err="1" smtClean="0"/>
              <a:t>redigere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master</a:t>
            </a:r>
          </a:p>
        </p:txBody>
      </p:sp>
      <p:sp>
        <p:nvSpPr>
          <p:cNvPr id="15" name="Pladsholder til tekst 2"/>
          <p:cNvSpPr txBox="1">
            <a:spLocks/>
          </p:cNvSpPr>
          <p:nvPr/>
        </p:nvSpPr>
        <p:spPr>
          <a:xfrm>
            <a:off x="306000" y="4496400"/>
            <a:ext cx="538609" cy="331200"/>
          </a:xfrm>
          <a:prstGeom prst="rect">
            <a:avLst/>
          </a:prstGeom>
        </p:spPr>
        <p:txBody>
          <a:bodyPr wrap="non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en-GB" sz="2090" kern="0" dirty="0" smtClean="0">
                <a:solidFill>
                  <a:schemeClr val="bg1"/>
                </a:solidFill>
              </a:rPr>
              <a:t>AU</a:t>
            </a:r>
            <a:endParaRPr lang="en-GB" sz="2090" kern="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9" r:id="rId2"/>
    <p:sldLayoutId id="2147483714" r:id="rId3"/>
    <p:sldLayoutId id="2147483692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9" r:id="rId13"/>
    <p:sldLayoutId id="2147483710" r:id="rId14"/>
    <p:sldLayoutId id="2147483711" r:id="rId15"/>
    <p:sldLayoutId id="2147483694" r:id="rId16"/>
    <p:sldLayoutId id="2147483695" r:id="rId17"/>
    <p:sldLayoutId id="2147483712" r:id="rId18"/>
    <p:sldLayoutId id="2147483715" r:id="rId1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200" b="1" cap="all" baseline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2pPr>
      <a:lvl3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3pPr>
      <a:lvl4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4pPr>
      <a:lvl5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9pPr>
    </p:titleStyle>
    <p:bodyStyle>
      <a:lvl1pPr marL="324000" indent="-324000" algn="l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accent3"/>
        </a:buClr>
        <a:buSzPct val="75000"/>
        <a:buFont typeface="Wingdings 3" pitchFamily="18" charset="2"/>
        <a:buChar char="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324000" indent="-324000" algn="l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accent3"/>
        </a:buClr>
        <a:buSzPct val="75000"/>
        <a:buFont typeface="Wingdings 3" pitchFamily="18" charset="2"/>
        <a:buChar char="u"/>
        <a:defRPr sz="1600">
          <a:solidFill>
            <a:srgbClr val="000000"/>
          </a:solidFill>
          <a:latin typeface="+mn-lt"/>
        </a:defRPr>
      </a:lvl2pPr>
      <a:lvl3pPr marL="324000" indent="-324000" algn="l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accent3"/>
        </a:buClr>
        <a:buSzPct val="75000"/>
        <a:buFont typeface="Wingdings 3" pitchFamily="18" charset="2"/>
        <a:buChar char="u"/>
        <a:defRPr sz="1600">
          <a:solidFill>
            <a:srgbClr val="000000"/>
          </a:solidFill>
          <a:latin typeface="+mn-lt"/>
        </a:defRPr>
      </a:lvl3pPr>
      <a:lvl4pPr marL="324000" indent="-324000" algn="l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accent3"/>
        </a:buClr>
        <a:buSzPct val="75000"/>
        <a:buFont typeface="Wingdings 3" pitchFamily="18" charset="2"/>
        <a:buChar char="u"/>
        <a:defRPr sz="1600">
          <a:solidFill>
            <a:srgbClr val="000000"/>
          </a:solidFill>
          <a:latin typeface="+mn-lt"/>
        </a:defRPr>
      </a:lvl4pPr>
      <a:lvl5pPr marL="324000" indent="-324000" algn="l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accent3"/>
        </a:buClr>
        <a:buSzPct val="75000"/>
        <a:buFont typeface="Wingdings 3" pitchFamily="18" charset="2"/>
        <a:buChar char="u"/>
        <a:defRPr sz="1600">
          <a:solidFill>
            <a:srgbClr val="000000"/>
          </a:solidFill>
          <a:latin typeface="+mn-lt"/>
        </a:defRPr>
      </a:lvl5pPr>
      <a:lvl6pPr marL="1352550" indent="-176213" algn="l" rtl="0" eaLnBrk="1" fontAlgn="base" hangingPunct="1">
        <a:lnSpc>
          <a:spcPct val="99000"/>
        </a:lnSpc>
        <a:spcBef>
          <a:spcPct val="20000"/>
        </a:spcBef>
        <a:spcAft>
          <a:spcPct val="0"/>
        </a:spcAft>
        <a:buFont typeface="AU Passata" pitchFamily="34" charset="0"/>
        <a:buChar char="›"/>
        <a:defRPr sz="1600">
          <a:solidFill>
            <a:schemeClr val="bg2"/>
          </a:solidFill>
          <a:latin typeface="+mn-lt"/>
        </a:defRPr>
      </a:lvl6pPr>
      <a:lvl7pPr marL="1809750" indent="-176213" algn="l" rtl="0" eaLnBrk="1" fontAlgn="base" hangingPunct="1">
        <a:lnSpc>
          <a:spcPct val="99000"/>
        </a:lnSpc>
        <a:spcBef>
          <a:spcPct val="20000"/>
        </a:spcBef>
        <a:spcAft>
          <a:spcPct val="0"/>
        </a:spcAft>
        <a:buFont typeface="AU Passata" pitchFamily="34" charset="0"/>
        <a:buChar char="›"/>
        <a:defRPr sz="1600">
          <a:solidFill>
            <a:schemeClr val="bg2"/>
          </a:solidFill>
          <a:latin typeface="+mn-lt"/>
        </a:defRPr>
      </a:lvl7pPr>
      <a:lvl8pPr marL="2266950" indent="-176213" algn="l" rtl="0" eaLnBrk="1" fontAlgn="base" hangingPunct="1">
        <a:lnSpc>
          <a:spcPct val="99000"/>
        </a:lnSpc>
        <a:spcBef>
          <a:spcPct val="20000"/>
        </a:spcBef>
        <a:spcAft>
          <a:spcPct val="0"/>
        </a:spcAft>
        <a:buFont typeface="AU Passata" pitchFamily="34" charset="0"/>
        <a:buChar char="›"/>
        <a:defRPr sz="1600">
          <a:solidFill>
            <a:schemeClr val="bg2"/>
          </a:solidFill>
          <a:latin typeface="+mn-lt"/>
        </a:defRPr>
      </a:lvl8pPr>
      <a:lvl9pPr marL="2724150" indent="-176213" algn="l" rtl="0" eaLnBrk="1" fontAlgn="base" hangingPunct="1">
        <a:lnSpc>
          <a:spcPct val="99000"/>
        </a:lnSpc>
        <a:spcBef>
          <a:spcPct val="20000"/>
        </a:spcBef>
        <a:spcAft>
          <a:spcPct val="0"/>
        </a:spcAft>
        <a:buFont typeface="AU Passata" pitchFamily="34" charset="0"/>
        <a:buChar char="›"/>
        <a:defRPr sz="1600">
          <a:solidFill>
            <a:schemeClr val="bg2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hyperlink" Target="http://www.au.dk/styrktalentet" TargetMode="External"/><Relationship Id="rId7" Type="http://schemas.microsoft.com/office/2007/relationships/hdphoto" Target="../media/hdphoto2.wd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jpeg"/><Relationship Id="rId11" Type="http://schemas.openxmlformats.org/officeDocument/2006/relationships/hyperlink" Target="mailto:edn@au.dk" TargetMode="External"/><Relationship Id="rId5" Type="http://schemas.microsoft.com/office/2007/relationships/hdphoto" Target="../media/hdphoto1.wdp"/><Relationship Id="rId10" Type="http://schemas.openxmlformats.org/officeDocument/2006/relationships/hyperlink" Target="mailto:chk@au.dk" TargetMode="External"/><Relationship Id="rId4" Type="http://schemas.openxmlformats.org/officeDocument/2006/relationships/image" Target="../media/image14.jpeg"/><Relationship Id="rId9" Type="http://schemas.openxmlformats.org/officeDocument/2006/relationships/hyperlink" Target="mailto:lie@au.dk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07604" y="3003798"/>
            <a:ext cx="7159345" cy="818686"/>
          </a:xfrm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1600" dirty="0" err="1" smtClean="0"/>
              <a:t>En</a:t>
            </a:r>
            <a:r>
              <a:rPr lang="en-GB" sz="1600" dirty="0" smtClean="0"/>
              <a:t> </a:t>
            </a:r>
            <a:r>
              <a:rPr lang="en-GB" sz="1600" dirty="0" err="1" smtClean="0"/>
              <a:t>kort</a:t>
            </a:r>
            <a:r>
              <a:rPr lang="en-GB" sz="1600" dirty="0" smtClean="0"/>
              <a:t> </a:t>
            </a:r>
            <a:r>
              <a:rPr lang="en-GB" sz="1600" dirty="0" err="1" smtClean="0"/>
              <a:t>introduktion</a:t>
            </a:r>
            <a:r>
              <a:rPr lang="en-GB" sz="1600" dirty="0" smtClean="0"/>
              <a:t> </a:t>
            </a:r>
            <a:r>
              <a:rPr lang="en-GB" sz="1600" dirty="0" err="1" smtClean="0"/>
              <a:t>til</a:t>
            </a:r>
            <a:r>
              <a:rPr lang="en-GB" sz="1600" dirty="0" smtClean="0"/>
              <a:t> Au’s </a:t>
            </a:r>
            <a:r>
              <a:rPr lang="en-GB" sz="1600" dirty="0" err="1" smtClean="0"/>
              <a:t>Mentorordning</a:t>
            </a:r>
            <a:r>
              <a:rPr lang="en-GB" sz="1600" dirty="0" smtClean="0"/>
              <a:t> for </a:t>
            </a:r>
            <a:r>
              <a:rPr lang="en-GB" sz="1600" dirty="0" err="1" smtClean="0"/>
              <a:t>VIP’er</a:t>
            </a:r>
            <a:endParaRPr lang="en-GB" sz="4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93" y="732481"/>
            <a:ext cx="4605499" cy="249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592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Læs</a:t>
            </a:r>
            <a:r>
              <a:rPr lang="en-GB" dirty="0" smtClean="0"/>
              <a:t> mere – og </a:t>
            </a:r>
            <a:r>
              <a:rPr lang="en-GB" dirty="0" err="1" smtClean="0"/>
              <a:t>tilmeld</a:t>
            </a:r>
            <a:r>
              <a:rPr lang="en-GB" dirty="0" smtClean="0"/>
              <a:t> dig…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>
                <a:hlinkClick r:id="rId3"/>
              </a:rPr>
              <a:t>www.au.dk/styrktalentet</a:t>
            </a:r>
            <a:r>
              <a:rPr lang="en-GB" sz="2800" dirty="0" smtClean="0"/>
              <a:t>  </a:t>
            </a:r>
          </a:p>
          <a:p>
            <a:endParaRPr lang="en-GB" sz="1800" dirty="0"/>
          </a:p>
          <a:p>
            <a:r>
              <a:rPr lang="en-GB" sz="1800" dirty="0" smtClean="0"/>
              <a:t>Du </a:t>
            </a:r>
            <a:r>
              <a:rPr lang="en-GB" sz="1800" dirty="0" err="1" smtClean="0"/>
              <a:t>er</a:t>
            </a:r>
            <a:r>
              <a:rPr lang="en-GB" sz="1800" dirty="0" smtClean="0"/>
              <a:t> </a:t>
            </a:r>
            <a:r>
              <a:rPr lang="en-GB" sz="1800" dirty="0" err="1" smtClean="0"/>
              <a:t>altid</a:t>
            </a:r>
            <a:r>
              <a:rPr lang="en-GB" sz="1800" dirty="0" smtClean="0"/>
              <a:t> </a:t>
            </a:r>
            <a:r>
              <a:rPr lang="en-GB" sz="1800" dirty="0" err="1" smtClean="0"/>
              <a:t>velkommen</a:t>
            </a:r>
            <a:r>
              <a:rPr lang="en-GB" sz="1800" dirty="0" smtClean="0"/>
              <a:t> </a:t>
            </a:r>
            <a:r>
              <a:rPr lang="en-GB" sz="1800" dirty="0" err="1" smtClean="0"/>
              <a:t>til</a:t>
            </a:r>
            <a:r>
              <a:rPr lang="en-GB" sz="1800" dirty="0" smtClean="0"/>
              <a:t> at </a:t>
            </a:r>
            <a:r>
              <a:rPr lang="en-GB" sz="1800" dirty="0" err="1" smtClean="0"/>
              <a:t>kontakte</a:t>
            </a:r>
            <a:r>
              <a:rPr lang="en-GB" sz="1800" dirty="0" smtClean="0"/>
              <a:t> </a:t>
            </a:r>
            <a:r>
              <a:rPr lang="en-GB" sz="1800" dirty="0" err="1" smtClean="0"/>
              <a:t>projektteamet</a:t>
            </a:r>
            <a:r>
              <a:rPr lang="en-GB" sz="1800" dirty="0" smtClean="0"/>
              <a:t>:</a:t>
            </a:r>
            <a:endParaRPr lang="en-GB" sz="1800" dirty="0"/>
          </a:p>
        </p:txBody>
      </p:sp>
      <p:pic>
        <p:nvPicPr>
          <p:cNvPr id="4098" name="Picture 2" descr="Charlotte Holmer Kirk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2510565"/>
            <a:ext cx="864096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pure.au.dk/portal/files/11975001/Lizzi_Edlich.jpg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510565"/>
            <a:ext cx="768085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128" y="2546568"/>
            <a:ext cx="801960" cy="1138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899592" y="3734701"/>
            <a:ext cx="6912768" cy="1608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GB" sz="1100" dirty="0" smtClean="0">
                <a:latin typeface="+mn-lt"/>
              </a:rPr>
              <a:t>Lizzi Edlich</a:t>
            </a:r>
            <a:r>
              <a:rPr lang="da-DK" sz="1100" dirty="0" smtClean="0"/>
              <a:t>		Charlotte Kirk		Eva Damsgaard </a:t>
            </a:r>
            <a:endParaRPr lang="en-GB" sz="1100" dirty="0" smtClean="0">
              <a:latin typeface="+mn-lt"/>
            </a:endParaRPr>
          </a:p>
        </p:txBody>
      </p:sp>
      <p:sp>
        <p:nvSpPr>
          <p:cNvPr id="8" name="Tekstboks 7"/>
          <p:cNvSpPr txBox="1"/>
          <p:nvPr/>
        </p:nvSpPr>
        <p:spPr>
          <a:xfrm>
            <a:off x="899592" y="3887101"/>
            <a:ext cx="6912768" cy="1608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GB" sz="1100" dirty="0" smtClean="0">
                <a:latin typeface="+mn-lt"/>
                <a:hlinkClick r:id="rId9"/>
              </a:rPr>
              <a:t>lie@au.dk</a:t>
            </a:r>
            <a:r>
              <a:rPr lang="en-GB" sz="1100" dirty="0" smtClean="0">
                <a:latin typeface="+mn-lt"/>
              </a:rPr>
              <a:t>		</a:t>
            </a:r>
            <a:r>
              <a:rPr lang="en-GB" sz="1100" dirty="0" smtClean="0">
                <a:latin typeface="+mn-lt"/>
                <a:hlinkClick r:id="rId10"/>
              </a:rPr>
              <a:t>chk@au.dk</a:t>
            </a:r>
            <a:r>
              <a:rPr lang="en-GB" sz="1100" dirty="0" smtClean="0">
                <a:latin typeface="+mn-lt"/>
              </a:rPr>
              <a:t>		</a:t>
            </a:r>
            <a:r>
              <a:rPr lang="en-GB" sz="1100" dirty="0" smtClean="0">
                <a:latin typeface="+mn-lt"/>
                <a:hlinkClick r:id="rId11"/>
              </a:rPr>
              <a:t>edn@au.dk</a:t>
            </a:r>
            <a:r>
              <a:rPr lang="en-GB" sz="1100" dirty="0" smtClean="0">
                <a:latin typeface="+mn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8400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969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http://poperuption.com/wp-content/uploads/2014/05/control-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493" y="1558925"/>
            <a:ext cx="3809999" cy="253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Post docs, </a:t>
            </a:r>
            <a:r>
              <a:rPr lang="en-GB" dirty="0" err="1" smtClean="0"/>
              <a:t>adjunkter</a:t>
            </a:r>
            <a:r>
              <a:rPr lang="en-GB" dirty="0" smtClean="0"/>
              <a:t> og </a:t>
            </a:r>
            <a:r>
              <a:rPr lang="en-GB" dirty="0" err="1" smtClean="0"/>
              <a:t>forskere</a:t>
            </a:r>
            <a:r>
              <a:rPr lang="en-GB" dirty="0" smtClean="0"/>
              <a:t> </a:t>
            </a:r>
            <a:r>
              <a:rPr lang="en-GB" dirty="0" err="1" smtClean="0"/>
              <a:t>på</a:t>
            </a:r>
            <a:r>
              <a:rPr lang="en-GB" dirty="0" smtClean="0"/>
              <a:t> </a:t>
            </a:r>
            <a:r>
              <a:rPr lang="en-GB" dirty="0" err="1" smtClean="0"/>
              <a:t>lign</a:t>
            </a:r>
            <a:r>
              <a:rPr lang="en-GB" dirty="0" smtClean="0"/>
              <a:t>. </a:t>
            </a:r>
            <a:r>
              <a:rPr lang="en-GB" dirty="0" err="1"/>
              <a:t>n</a:t>
            </a:r>
            <a:r>
              <a:rPr lang="en-GB" dirty="0" err="1" smtClean="0"/>
              <a:t>iveau</a:t>
            </a:r>
            <a:r>
              <a:rPr lang="en-GB" dirty="0" smtClean="0"/>
              <a:t> </a:t>
            </a:r>
            <a:r>
              <a:rPr lang="en-GB" dirty="0" err="1" smtClean="0"/>
              <a:t>kan</a:t>
            </a:r>
            <a:r>
              <a:rPr lang="en-GB" dirty="0" smtClean="0"/>
              <a:t> </a:t>
            </a:r>
            <a:r>
              <a:rPr lang="en-GB" dirty="0" err="1" smtClean="0"/>
              <a:t>blive</a:t>
            </a:r>
            <a:r>
              <a:rPr lang="en-GB" dirty="0" smtClean="0"/>
              <a:t> </a:t>
            </a:r>
            <a:r>
              <a:rPr lang="en-GB" b="1" dirty="0" smtClean="0"/>
              <a:t>mentees</a:t>
            </a:r>
          </a:p>
          <a:p>
            <a:r>
              <a:rPr lang="en-GB" dirty="0" err="1" smtClean="0"/>
              <a:t>Lektorer</a:t>
            </a:r>
            <a:r>
              <a:rPr lang="en-GB" dirty="0" smtClean="0"/>
              <a:t> og </a:t>
            </a:r>
            <a:r>
              <a:rPr lang="en-GB" dirty="0" err="1" smtClean="0"/>
              <a:t>professorer</a:t>
            </a:r>
            <a:r>
              <a:rPr lang="en-GB" dirty="0" smtClean="0"/>
              <a:t> </a:t>
            </a:r>
            <a:r>
              <a:rPr lang="en-GB" dirty="0" err="1" smtClean="0"/>
              <a:t>kan</a:t>
            </a:r>
            <a:r>
              <a:rPr lang="en-GB" dirty="0" smtClean="0"/>
              <a:t> </a:t>
            </a:r>
            <a:r>
              <a:rPr lang="en-GB" dirty="0" err="1" smtClean="0"/>
              <a:t>blive</a:t>
            </a:r>
            <a:r>
              <a:rPr lang="en-GB" dirty="0" smtClean="0"/>
              <a:t> </a:t>
            </a:r>
            <a:r>
              <a:rPr lang="en-GB" b="1" dirty="0" err="1" smtClean="0"/>
              <a:t>mentorer</a:t>
            </a:r>
            <a:endParaRPr lang="en-GB" b="1" dirty="0" smtClean="0"/>
          </a:p>
          <a:p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 smtClean="0"/>
          </a:p>
          <a:p>
            <a:r>
              <a:rPr lang="en-GB" dirty="0" smtClean="0"/>
              <a:t>Du </a:t>
            </a:r>
            <a:r>
              <a:rPr lang="en-GB" dirty="0" err="1" smtClean="0"/>
              <a:t>kan</a:t>
            </a:r>
            <a:r>
              <a:rPr lang="en-GB" dirty="0" smtClean="0"/>
              <a:t> </a:t>
            </a:r>
            <a:r>
              <a:rPr lang="en-GB" dirty="0" err="1" smtClean="0"/>
              <a:t>tilmelde</a:t>
            </a:r>
            <a:r>
              <a:rPr lang="en-GB" dirty="0" smtClean="0"/>
              <a:t> dig, </a:t>
            </a:r>
            <a:r>
              <a:rPr lang="en-GB" dirty="0" err="1" smtClean="0"/>
              <a:t>hvis</a:t>
            </a:r>
            <a:r>
              <a:rPr lang="en-GB" dirty="0" smtClean="0"/>
              <a:t> du </a:t>
            </a:r>
            <a:r>
              <a:rPr lang="en-GB" dirty="0" err="1" smtClean="0"/>
              <a:t>vil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Eller du </a:t>
            </a:r>
            <a:r>
              <a:rPr lang="en-GB" dirty="0" err="1" smtClean="0"/>
              <a:t>kan</a:t>
            </a:r>
            <a:r>
              <a:rPr lang="en-GB" dirty="0" smtClean="0"/>
              <a:t> </a:t>
            </a:r>
            <a:r>
              <a:rPr lang="en-GB" dirty="0" err="1" smtClean="0"/>
              <a:t>opfordre</a:t>
            </a:r>
            <a:r>
              <a:rPr lang="en-GB" dirty="0" smtClean="0"/>
              <a:t> </a:t>
            </a:r>
            <a:r>
              <a:rPr lang="en-GB" dirty="0" err="1" smtClean="0"/>
              <a:t>andre</a:t>
            </a:r>
            <a:r>
              <a:rPr lang="en-GB" dirty="0" smtClean="0"/>
              <a:t> </a:t>
            </a:r>
            <a:r>
              <a:rPr lang="en-GB" dirty="0" err="1" smtClean="0"/>
              <a:t>til</a:t>
            </a:r>
            <a:r>
              <a:rPr lang="en-GB" dirty="0" smtClean="0"/>
              <a:t> at </a:t>
            </a:r>
            <a:r>
              <a:rPr lang="en-GB" dirty="0" err="1" smtClean="0"/>
              <a:t>tilmelde</a:t>
            </a:r>
            <a:r>
              <a:rPr lang="en-GB" dirty="0" smtClean="0"/>
              <a:t> sig</a:t>
            </a:r>
          </a:p>
          <a:p>
            <a:endParaRPr lang="en-GB" dirty="0"/>
          </a:p>
          <a:p>
            <a:r>
              <a:rPr lang="en-GB" b="1" dirty="0" smtClean="0"/>
              <a:t>NÆSTE TILMELDINGSFRIST – 22. OKTOBER 2017</a:t>
            </a:r>
            <a:endParaRPr lang="en-GB" b="1" dirty="0"/>
          </a:p>
          <a:p>
            <a:endParaRPr lang="en-GB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</a:t>
            </a:r>
            <a:r>
              <a:rPr lang="en-GB" dirty="0" err="1" smtClean="0"/>
              <a:t>hvem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041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2425" y="1581509"/>
            <a:ext cx="8440739" cy="2538413"/>
          </a:xfrm>
        </p:spPr>
        <p:txBody>
          <a:bodyPr/>
          <a:lstStyle/>
          <a:p>
            <a:r>
              <a:rPr lang="en-US" i="1" dirty="0" smtClean="0"/>
              <a:t>“</a:t>
            </a:r>
            <a:r>
              <a:rPr lang="da-DK" i="1" dirty="0"/>
              <a:t>Det er helt afgørende for Aarhus Universitet at tiltrække, udvikle </a:t>
            </a:r>
            <a:r>
              <a:rPr lang="da-DK" i="1" dirty="0" smtClean="0"/>
              <a:t/>
            </a:r>
            <a:br>
              <a:rPr lang="da-DK" i="1" dirty="0" smtClean="0"/>
            </a:br>
            <a:r>
              <a:rPr lang="da-DK" i="1" dirty="0" smtClean="0"/>
              <a:t>og </a:t>
            </a:r>
            <a:r>
              <a:rPr lang="da-DK" i="1" dirty="0"/>
              <a:t>fastholde de mest fremragende forskertalenter</a:t>
            </a:r>
            <a:r>
              <a:rPr lang="da-DK" i="1" dirty="0" smtClean="0"/>
              <a:t>.</a:t>
            </a:r>
            <a:r>
              <a:rPr lang="en-US" i="1" dirty="0" smtClean="0"/>
              <a:t>"</a:t>
            </a:r>
            <a:endParaRPr lang="en-US" i="1" dirty="0"/>
          </a:p>
          <a:p>
            <a:r>
              <a:rPr lang="en-US" dirty="0" smtClean="0"/>
              <a:t>			         </a:t>
            </a:r>
            <a:r>
              <a:rPr lang="en-US" sz="1200" dirty="0" smtClean="0"/>
              <a:t>(AUs </a:t>
            </a:r>
            <a:r>
              <a:rPr lang="en-US" sz="1200" dirty="0" err="1" smtClean="0"/>
              <a:t>strategi</a:t>
            </a:r>
            <a:r>
              <a:rPr lang="en-US" sz="1200" dirty="0" smtClean="0"/>
              <a:t> </a:t>
            </a:r>
            <a:r>
              <a:rPr lang="en-US" sz="1200" dirty="0"/>
              <a:t>2013-2020</a:t>
            </a:r>
            <a:r>
              <a:rPr lang="en-US" sz="1200" dirty="0" smtClean="0"/>
              <a:t>)</a:t>
            </a:r>
            <a:br>
              <a:rPr lang="en-US" sz="1200" dirty="0" smtClean="0"/>
            </a:br>
            <a:endParaRPr lang="en-US" sz="1200" dirty="0"/>
          </a:p>
          <a:p>
            <a:r>
              <a:rPr lang="en-US" dirty="0" err="1" smtClean="0"/>
              <a:t>Idéen</a:t>
            </a:r>
            <a:r>
              <a:rPr lang="en-US" dirty="0" smtClean="0"/>
              <a:t> bag </a:t>
            </a:r>
            <a:r>
              <a:rPr lang="en-US" dirty="0" err="1" smtClean="0"/>
              <a:t>initiativet</a:t>
            </a:r>
            <a:r>
              <a:rPr lang="en-US" dirty="0" smtClean="0"/>
              <a:t> Styrk Talentet! </a:t>
            </a:r>
            <a:r>
              <a:rPr lang="en-US" dirty="0" err="1" smtClean="0"/>
              <a:t>er</a:t>
            </a:r>
            <a:r>
              <a:rPr lang="en-US" dirty="0" smtClean="0"/>
              <a:t> –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titlen</a:t>
            </a:r>
            <a:r>
              <a:rPr lang="en-US" dirty="0" smtClean="0"/>
              <a:t> </a:t>
            </a:r>
            <a:r>
              <a:rPr lang="en-US" dirty="0" err="1" smtClean="0"/>
              <a:t>også</a:t>
            </a:r>
            <a:r>
              <a:rPr lang="en-US" dirty="0" smtClean="0"/>
              <a:t> </a:t>
            </a:r>
            <a:r>
              <a:rPr lang="en-US" dirty="0" err="1" smtClean="0"/>
              <a:t>indikerer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at </a:t>
            </a:r>
            <a:r>
              <a:rPr lang="en-US" dirty="0" err="1" smtClean="0"/>
              <a:t>styrke</a:t>
            </a:r>
            <a:r>
              <a:rPr lang="en-US" dirty="0" smtClean="0"/>
              <a:t> </a:t>
            </a:r>
            <a:r>
              <a:rPr lang="en-US" dirty="0" err="1" smtClean="0"/>
              <a:t>talentet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AU. </a:t>
            </a:r>
            <a:r>
              <a:rPr lang="en-US" dirty="0" err="1" smtClean="0"/>
              <a:t>Ordningen</a:t>
            </a:r>
            <a:r>
              <a:rPr lang="en-US" dirty="0" smtClean="0"/>
              <a:t> </a:t>
            </a:r>
            <a:r>
              <a:rPr lang="en-US" dirty="0" err="1" smtClean="0"/>
              <a:t>sigter</a:t>
            </a:r>
            <a:r>
              <a:rPr lang="en-US" dirty="0" smtClean="0"/>
              <a:t> mod at </a:t>
            </a:r>
            <a:r>
              <a:rPr lang="en-US" dirty="0" err="1" smtClean="0"/>
              <a:t>bidrage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at: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 smtClean="0"/>
              <a:t>fastholde</a:t>
            </a:r>
            <a:r>
              <a:rPr lang="en-US" dirty="0" smtClean="0"/>
              <a:t> og </a:t>
            </a:r>
            <a:r>
              <a:rPr lang="en-US" dirty="0" err="1" smtClean="0"/>
              <a:t>udvikle</a:t>
            </a:r>
            <a:r>
              <a:rPr lang="en-US" dirty="0" smtClean="0"/>
              <a:t> </a:t>
            </a:r>
            <a:r>
              <a:rPr lang="en-US" dirty="0" err="1" smtClean="0"/>
              <a:t>talentfulde</a:t>
            </a:r>
            <a:r>
              <a:rPr lang="en-US" dirty="0" smtClean="0"/>
              <a:t> </a:t>
            </a:r>
            <a:r>
              <a:rPr lang="en-US" dirty="0" err="1" smtClean="0"/>
              <a:t>ansatte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/>
              <a:t>u</a:t>
            </a:r>
            <a:r>
              <a:rPr lang="en-US" dirty="0" err="1" smtClean="0"/>
              <a:t>nderstøtte</a:t>
            </a:r>
            <a:r>
              <a:rPr lang="en-US" dirty="0" smtClean="0"/>
              <a:t> </a:t>
            </a:r>
            <a:r>
              <a:rPr lang="en-US" dirty="0" err="1" smtClean="0"/>
              <a:t>mangfoldigheden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 smtClean="0"/>
              <a:t>styrke</a:t>
            </a:r>
            <a:r>
              <a:rPr lang="en-US" dirty="0" smtClean="0"/>
              <a:t> et </a:t>
            </a:r>
            <a:r>
              <a:rPr lang="en-US" dirty="0" err="1" smtClean="0"/>
              <a:t>attraktivt</a:t>
            </a:r>
            <a:r>
              <a:rPr lang="en-US" dirty="0" smtClean="0"/>
              <a:t> </a:t>
            </a:r>
            <a:r>
              <a:rPr lang="en-US" dirty="0" err="1" smtClean="0"/>
              <a:t>arbejdsmiljø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FORMÅL</a:t>
            </a:r>
            <a:endParaRPr lang="en-GB" dirty="0"/>
          </a:p>
        </p:txBody>
      </p:sp>
      <p:pic>
        <p:nvPicPr>
          <p:cNvPr id="3074" name="Picture 2" descr="http://www.e-pages.dk/aarhusuniversitet/613/teasers/smal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4726">
            <a:off x="6867778" y="964599"/>
            <a:ext cx="1483263" cy="2304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68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bee-pollen.co.uk/wp-content/uploads/2014/07/KeyBenefi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538" y="2571750"/>
            <a:ext cx="1619672" cy="161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udbytte</a:t>
            </a:r>
            <a:r>
              <a:rPr lang="en-GB" dirty="0" smtClean="0"/>
              <a:t> for mentees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b="1" dirty="0" err="1" smtClean="0"/>
              <a:t>Som</a:t>
            </a:r>
            <a:r>
              <a:rPr lang="en-GB" b="1" dirty="0" smtClean="0"/>
              <a:t> mentee </a:t>
            </a:r>
            <a:r>
              <a:rPr lang="en-GB" b="1" dirty="0" err="1" smtClean="0"/>
              <a:t>kan</a:t>
            </a:r>
            <a:r>
              <a:rPr lang="en-GB" b="1" dirty="0" smtClean="0"/>
              <a:t> du </a:t>
            </a:r>
            <a:r>
              <a:rPr lang="en-GB" b="1" dirty="0" err="1" smtClean="0"/>
              <a:t>få</a:t>
            </a:r>
            <a:r>
              <a:rPr lang="en-GB" b="1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Feedback </a:t>
            </a:r>
            <a:r>
              <a:rPr lang="en-GB" dirty="0" err="1" smtClean="0"/>
              <a:t>på</a:t>
            </a:r>
            <a:r>
              <a:rPr lang="en-GB" dirty="0" smtClean="0"/>
              <a:t> </a:t>
            </a:r>
            <a:r>
              <a:rPr lang="en-GB" dirty="0" err="1" smtClean="0"/>
              <a:t>dit</a:t>
            </a:r>
            <a:r>
              <a:rPr lang="en-GB" dirty="0" smtClean="0"/>
              <a:t> CV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err="1" smtClean="0"/>
              <a:t>Hjælp</a:t>
            </a:r>
            <a:r>
              <a:rPr lang="en-GB" dirty="0" smtClean="0"/>
              <a:t> </a:t>
            </a:r>
            <a:r>
              <a:rPr lang="en-GB" dirty="0" err="1" smtClean="0"/>
              <a:t>til</a:t>
            </a:r>
            <a:r>
              <a:rPr lang="en-GB" dirty="0" smtClean="0"/>
              <a:t> at </a:t>
            </a:r>
            <a:r>
              <a:rPr lang="en-GB" dirty="0" err="1" smtClean="0"/>
              <a:t>videreudvikle</a:t>
            </a:r>
            <a:r>
              <a:rPr lang="en-GB" dirty="0" smtClean="0"/>
              <a:t> din </a:t>
            </a:r>
            <a:r>
              <a:rPr lang="en-GB" dirty="0" err="1" smtClean="0"/>
              <a:t>akademiske</a:t>
            </a:r>
            <a:r>
              <a:rPr lang="en-GB" dirty="0" smtClean="0"/>
              <a:t> </a:t>
            </a:r>
            <a:r>
              <a:rPr lang="en-GB" dirty="0" err="1" smtClean="0"/>
              <a:t>profil</a:t>
            </a:r>
            <a:r>
              <a:rPr lang="en-GB" dirty="0" smtClean="0"/>
              <a:t> </a:t>
            </a:r>
            <a:endParaRPr lang="en-GB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err="1" smtClean="0"/>
              <a:t>Vejledning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strategisk</a:t>
            </a:r>
            <a:r>
              <a:rPr lang="en-GB" dirty="0" smtClean="0"/>
              <a:t> </a:t>
            </a:r>
            <a:r>
              <a:rPr lang="en-GB" dirty="0" err="1" smtClean="0"/>
              <a:t>prioritering</a:t>
            </a:r>
            <a:r>
              <a:rPr lang="en-GB" dirty="0" smtClean="0"/>
              <a:t> (</a:t>
            </a:r>
            <a:r>
              <a:rPr lang="en-GB" dirty="0" err="1" smtClean="0"/>
              <a:t>arbejdstid</a:t>
            </a:r>
            <a:r>
              <a:rPr lang="en-GB" dirty="0" smtClean="0"/>
              <a:t> og </a:t>
            </a:r>
            <a:r>
              <a:rPr lang="en-GB" dirty="0" err="1" smtClean="0"/>
              <a:t>opgaver</a:t>
            </a:r>
            <a:r>
              <a:rPr lang="en-GB" dirty="0" smtClean="0"/>
              <a:t>, work/life balance etc.)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err="1" smtClean="0"/>
              <a:t>Kompetenceafklaring</a:t>
            </a: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err="1" smtClean="0"/>
              <a:t>Råd</a:t>
            </a:r>
            <a:r>
              <a:rPr lang="en-GB" dirty="0" smtClean="0"/>
              <a:t> om at </a:t>
            </a:r>
            <a:r>
              <a:rPr lang="en-GB" dirty="0" err="1" smtClean="0"/>
              <a:t>styrke</a:t>
            </a:r>
            <a:r>
              <a:rPr lang="en-GB" dirty="0" smtClean="0"/>
              <a:t> </a:t>
            </a:r>
            <a:r>
              <a:rPr lang="en-GB" dirty="0" err="1" smtClean="0"/>
              <a:t>dit</a:t>
            </a:r>
            <a:r>
              <a:rPr lang="en-GB" dirty="0" smtClean="0"/>
              <a:t> </a:t>
            </a:r>
            <a:r>
              <a:rPr lang="en-GB" dirty="0" err="1" smtClean="0"/>
              <a:t>netværk</a:t>
            </a:r>
            <a:r>
              <a:rPr lang="en-GB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err="1" smtClean="0"/>
              <a:t>Råd</a:t>
            </a:r>
            <a:r>
              <a:rPr lang="en-GB" dirty="0" smtClean="0"/>
              <a:t> om </a:t>
            </a:r>
            <a:r>
              <a:rPr lang="en-GB" dirty="0" err="1" smtClean="0"/>
              <a:t>hvordan</a:t>
            </a:r>
            <a:r>
              <a:rPr lang="en-GB" dirty="0" smtClean="0"/>
              <a:t> du </a:t>
            </a:r>
            <a:r>
              <a:rPr lang="en-GB" dirty="0" err="1" smtClean="0"/>
              <a:t>opbygger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akademisk</a:t>
            </a:r>
            <a:r>
              <a:rPr lang="en-GB" dirty="0" smtClean="0"/>
              <a:t> </a:t>
            </a:r>
            <a:r>
              <a:rPr lang="en-GB" dirty="0" err="1" smtClean="0"/>
              <a:t>karriere</a:t>
            </a:r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31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Udbytte</a:t>
            </a:r>
            <a:r>
              <a:rPr lang="en-GB" dirty="0" smtClean="0"/>
              <a:t> for </a:t>
            </a:r>
            <a:r>
              <a:rPr lang="en-GB" dirty="0" err="1" smtClean="0"/>
              <a:t>mentorer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b="1" dirty="0" err="1" smtClean="0"/>
              <a:t>Som</a:t>
            </a:r>
            <a:r>
              <a:rPr lang="en-GB" b="1" dirty="0" smtClean="0"/>
              <a:t> mentor </a:t>
            </a:r>
            <a:r>
              <a:rPr lang="en-GB" b="1" dirty="0" err="1" smtClean="0"/>
              <a:t>kan</a:t>
            </a:r>
            <a:r>
              <a:rPr lang="en-GB" b="1" dirty="0" smtClean="0"/>
              <a:t> du:</a:t>
            </a:r>
            <a:endParaRPr lang="en-GB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a-DK" dirty="0" smtClean="0"/>
              <a:t>Opnå glæde </a:t>
            </a:r>
            <a:r>
              <a:rPr lang="da-DK" dirty="0"/>
              <a:t>og tilfredsstillelse ved at hjælpe </a:t>
            </a:r>
            <a:r>
              <a:rPr lang="da-DK" dirty="0" smtClean="0"/>
              <a:t>en talentfuld yngre kollega til </a:t>
            </a:r>
            <a:r>
              <a:rPr lang="da-DK" dirty="0"/>
              <a:t>at udvikle sig fagligt og personligt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a-DK" dirty="0" smtClean="0"/>
              <a:t>Få nye </a:t>
            </a:r>
            <a:r>
              <a:rPr lang="da-DK" dirty="0"/>
              <a:t>perspektiver og opdatering af din viden om faglige udviklingstendenser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a-DK" dirty="0"/>
              <a:t>Bidrage til at præge generationsskiftet på Aarhus Universitet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a-DK" dirty="0" smtClean="0"/>
              <a:t>Udvide dit </a:t>
            </a:r>
            <a:r>
              <a:rPr lang="da-DK" dirty="0"/>
              <a:t>netværk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a-DK" dirty="0" smtClean="0"/>
              <a:t>Styrke dine kommunikative </a:t>
            </a:r>
            <a:r>
              <a:rPr lang="da-DK" dirty="0"/>
              <a:t>færdigheder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a-DK" dirty="0"/>
              <a:t>Være med til at præge og styrke forsknings- og uddannelsesmiljøet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/>
          </a:p>
        </p:txBody>
      </p:sp>
      <p:pic>
        <p:nvPicPr>
          <p:cNvPr id="6" name="Picture 2" descr="http://bee-pollen.co.uk/wp-content/uploads/2014/07/KeyBenefi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538" y="2571750"/>
            <a:ext cx="1619672" cy="161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11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Hvad</a:t>
            </a:r>
            <a:r>
              <a:rPr lang="en-GB" dirty="0" smtClean="0"/>
              <a:t> </a:t>
            </a:r>
            <a:r>
              <a:rPr lang="en-GB" dirty="0" err="1" smtClean="0"/>
              <a:t>består</a:t>
            </a:r>
            <a:r>
              <a:rPr lang="en-GB" dirty="0" smtClean="0"/>
              <a:t> </a:t>
            </a:r>
            <a:r>
              <a:rPr lang="en-GB" dirty="0" err="1" smtClean="0"/>
              <a:t>ordningen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err="1" smtClean="0"/>
              <a:t>Styrk</a:t>
            </a:r>
            <a:r>
              <a:rPr lang="en-GB" dirty="0" smtClean="0"/>
              <a:t> </a:t>
            </a:r>
            <a:r>
              <a:rPr lang="en-GB" dirty="0" err="1" smtClean="0"/>
              <a:t>Talentet</a:t>
            </a:r>
            <a:r>
              <a:rPr lang="en-GB" dirty="0" smtClean="0"/>
              <a:t>! </a:t>
            </a:r>
            <a:r>
              <a:rPr lang="en-GB" dirty="0" err="1" smtClean="0"/>
              <a:t>er</a:t>
            </a:r>
            <a:r>
              <a:rPr lang="en-GB" dirty="0" smtClean="0"/>
              <a:t> </a:t>
            </a:r>
            <a:r>
              <a:rPr lang="en-GB" dirty="0" err="1" smtClean="0"/>
              <a:t>først</a:t>
            </a:r>
            <a:r>
              <a:rPr lang="en-GB" dirty="0" smtClean="0"/>
              <a:t> og </a:t>
            </a:r>
            <a:r>
              <a:rPr lang="en-GB" dirty="0" err="1" smtClean="0"/>
              <a:t>fremmest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struktur</a:t>
            </a:r>
            <a:r>
              <a:rPr lang="en-GB" dirty="0" smtClean="0"/>
              <a:t>. Du </a:t>
            </a:r>
            <a:r>
              <a:rPr lang="en-GB" dirty="0" err="1" smtClean="0"/>
              <a:t>bliver</a:t>
            </a:r>
            <a:r>
              <a:rPr lang="en-GB" dirty="0" smtClean="0"/>
              <a:t> </a:t>
            </a:r>
            <a:r>
              <a:rPr lang="en-GB" dirty="0" err="1" smtClean="0"/>
              <a:t>matchet</a:t>
            </a:r>
            <a:r>
              <a:rPr lang="en-GB" dirty="0" smtClean="0"/>
              <a:t> med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mentor/mentee </a:t>
            </a:r>
            <a:r>
              <a:rPr lang="en-GB" dirty="0" err="1" smtClean="0"/>
              <a:t>på</a:t>
            </a:r>
            <a:r>
              <a:rPr lang="en-GB" dirty="0" smtClean="0"/>
              <a:t> </a:t>
            </a:r>
            <a:r>
              <a:rPr lang="en-GB" dirty="0" err="1" smtClean="0"/>
              <a:t>baggrund</a:t>
            </a:r>
            <a:r>
              <a:rPr lang="en-GB" dirty="0" smtClean="0"/>
              <a:t> af de </a:t>
            </a:r>
            <a:r>
              <a:rPr lang="en-GB" dirty="0" err="1" smtClean="0"/>
              <a:t>ønsker</a:t>
            </a:r>
            <a:r>
              <a:rPr lang="en-GB" dirty="0" smtClean="0"/>
              <a:t>, du </a:t>
            </a:r>
            <a:r>
              <a:rPr lang="en-GB" dirty="0" err="1" smtClean="0"/>
              <a:t>har</a:t>
            </a:r>
            <a:r>
              <a:rPr lang="en-GB" dirty="0" smtClean="0"/>
              <a:t> </a:t>
            </a:r>
            <a:r>
              <a:rPr lang="en-GB" dirty="0" err="1" smtClean="0"/>
              <a:t>noteret</a:t>
            </a:r>
            <a:r>
              <a:rPr lang="en-GB" dirty="0" smtClean="0"/>
              <a:t> </a:t>
            </a:r>
            <a:r>
              <a:rPr lang="en-GB" dirty="0" err="1" smtClean="0"/>
              <a:t>ved</a:t>
            </a:r>
            <a:r>
              <a:rPr lang="en-GB" dirty="0" smtClean="0"/>
              <a:t> </a:t>
            </a:r>
            <a:r>
              <a:rPr lang="en-GB" dirty="0" err="1" smtClean="0"/>
              <a:t>tilmeldingen</a:t>
            </a:r>
            <a:r>
              <a:rPr lang="en-GB" dirty="0" smtClean="0"/>
              <a:t>. 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err="1"/>
              <a:t>Alle</a:t>
            </a:r>
            <a:r>
              <a:rPr lang="en-GB" dirty="0"/>
              <a:t> par </a:t>
            </a:r>
            <a:r>
              <a:rPr lang="en-GB" dirty="0" err="1"/>
              <a:t>inviteres</a:t>
            </a:r>
            <a:r>
              <a:rPr lang="en-GB" dirty="0"/>
              <a:t> </a:t>
            </a:r>
            <a:r>
              <a:rPr lang="en-GB" dirty="0" err="1" smtClean="0"/>
              <a:t>til</a:t>
            </a:r>
            <a:r>
              <a:rPr lang="en-GB" dirty="0" smtClean="0"/>
              <a:t> et kick off </a:t>
            </a:r>
            <a:r>
              <a:rPr lang="en-GB" dirty="0" err="1" smtClean="0"/>
              <a:t>møde</a:t>
            </a:r>
            <a:r>
              <a:rPr lang="en-GB" dirty="0" smtClean="0"/>
              <a:t>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err="1" smtClean="0"/>
              <a:t>Alle</a:t>
            </a:r>
            <a:r>
              <a:rPr lang="en-GB" dirty="0" smtClean="0"/>
              <a:t> </a:t>
            </a:r>
            <a:r>
              <a:rPr lang="en-GB" dirty="0" err="1" smtClean="0"/>
              <a:t>deltagere</a:t>
            </a:r>
            <a:r>
              <a:rPr lang="en-GB" dirty="0" smtClean="0"/>
              <a:t> </a:t>
            </a:r>
            <a:r>
              <a:rPr lang="en-GB" dirty="0" err="1" smtClean="0"/>
              <a:t>får</a:t>
            </a:r>
            <a:r>
              <a:rPr lang="en-GB" dirty="0" smtClean="0"/>
              <a:t> </a:t>
            </a:r>
            <a:r>
              <a:rPr lang="en-GB" dirty="0" err="1" smtClean="0"/>
              <a:t>håndbogen</a:t>
            </a:r>
            <a:r>
              <a:rPr lang="en-GB" dirty="0" smtClean="0"/>
              <a:t> </a:t>
            </a:r>
            <a:r>
              <a:rPr lang="en-GB" dirty="0"/>
              <a:t>“The mentoring journey”</a:t>
            </a:r>
            <a:r>
              <a:rPr lang="en-GB" dirty="0" smtClean="0"/>
              <a:t> med inspiration, </a:t>
            </a:r>
            <a:br>
              <a:rPr lang="en-GB" dirty="0" smtClean="0"/>
            </a:br>
            <a:r>
              <a:rPr lang="en-GB" dirty="0" err="1" smtClean="0"/>
              <a:t>råd</a:t>
            </a:r>
            <a:r>
              <a:rPr lang="en-GB" dirty="0" smtClean="0"/>
              <a:t> og </a:t>
            </a:r>
            <a:r>
              <a:rPr lang="en-GB" dirty="0" err="1" smtClean="0"/>
              <a:t>metoder</a:t>
            </a:r>
            <a:r>
              <a:rPr lang="en-GB" dirty="0" smtClean="0"/>
              <a:t> </a:t>
            </a:r>
            <a:r>
              <a:rPr lang="en-GB" dirty="0" err="1" smtClean="0"/>
              <a:t>til</a:t>
            </a:r>
            <a:r>
              <a:rPr lang="en-GB" dirty="0" smtClean="0"/>
              <a:t> </a:t>
            </a:r>
            <a:r>
              <a:rPr lang="en-GB" dirty="0" err="1" smtClean="0"/>
              <a:t>gode</a:t>
            </a:r>
            <a:r>
              <a:rPr lang="en-GB" dirty="0" smtClean="0"/>
              <a:t> og </a:t>
            </a:r>
            <a:r>
              <a:rPr lang="en-GB" dirty="0" err="1" smtClean="0"/>
              <a:t>udbytterige</a:t>
            </a:r>
            <a:r>
              <a:rPr lang="en-GB" dirty="0" smtClean="0"/>
              <a:t> mentor</a:t>
            </a:r>
            <a:r>
              <a:rPr lang="en-GB" dirty="0"/>
              <a:t>-mentee-</a:t>
            </a:r>
            <a:r>
              <a:rPr lang="en-GB" dirty="0" err="1" smtClean="0"/>
              <a:t>møder</a:t>
            </a: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err="1" smtClean="0"/>
              <a:t>Derefter</a:t>
            </a:r>
            <a:r>
              <a:rPr lang="en-GB" dirty="0" smtClean="0"/>
              <a:t> </a:t>
            </a:r>
            <a:r>
              <a:rPr lang="en-GB" dirty="0" err="1" smtClean="0"/>
              <a:t>følges</a:t>
            </a:r>
            <a:r>
              <a:rPr lang="en-GB" dirty="0" smtClean="0"/>
              <a:t> der </a:t>
            </a:r>
            <a:r>
              <a:rPr lang="en-GB" dirty="0" err="1" smtClean="0"/>
              <a:t>løbende</a:t>
            </a:r>
            <a:r>
              <a:rPr lang="en-GB" dirty="0" smtClean="0"/>
              <a:t> </a:t>
            </a:r>
            <a:r>
              <a:rPr lang="en-GB" dirty="0"/>
              <a:t>op </a:t>
            </a:r>
            <a:r>
              <a:rPr lang="en-GB" dirty="0" smtClean="0"/>
              <a:t>via </a:t>
            </a:r>
            <a:r>
              <a:rPr lang="en-GB" dirty="0" err="1" smtClean="0"/>
              <a:t>tlf</a:t>
            </a:r>
            <a:r>
              <a:rPr lang="en-GB" dirty="0" smtClean="0"/>
              <a:t>. </a:t>
            </a:r>
            <a:r>
              <a:rPr lang="en-GB" dirty="0" err="1" smtClean="0"/>
              <a:t>på</a:t>
            </a:r>
            <a:r>
              <a:rPr lang="en-GB" dirty="0" smtClean="0"/>
              <a:t> de </a:t>
            </a:r>
            <a:r>
              <a:rPr lang="en-GB" dirty="0" err="1" smtClean="0"/>
              <a:t>enkelte</a:t>
            </a:r>
            <a:r>
              <a:rPr lang="en-GB" dirty="0" smtClean="0"/>
              <a:t> par </a:t>
            </a:r>
            <a:br>
              <a:rPr lang="en-GB" dirty="0" smtClean="0"/>
            </a:br>
            <a:r>
              <a:rPr lang="en-GB" dirty="0" smtClean="0"/>
              <a:t>2-3 </a:t>
            </a:r>
            <a:r>
              <a:rPr lang="en-GB" dirty="0" err="1" smtClean="0"/>
              <a:t>gange</a:t>
            </a:r>
            <a:r>
              <a:rPr lang="en-GB" dirty="0" smtClean="0"/>
              <a:t> over </a:t>
            </a:r>
            <a:r>
              <a:rPr lang="en-GB" dirty="0" err="1" smtClean="0"/>
              <a:t>perioden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Vi </a:t>
            </a:r>
            <a:r>
              <a:rPr lang="en-GB" dirty="0" err="1" smtClean="0"/>
              <a:t>anbefaler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b="1" dirty="0" smtClean="0"/>
              <a:t>1-årig </a:t>
            </a:r>
            <a:r>
              <a:rPr lang="en-GB" b="1" dirty="0" err="1" smtClean="0"/>
              <a:t>ramme</a:t>
            </a:r>
            <a:r>
              <a:rPr lang="en-GB" b="1" dirty="0" smtClean="0"/>
              <a:t> </a:t>
            </a:r>
            <a:r>
              <a:rPr lang="en-GB" dirty="0" smtClean="0"/>
              <a:t>for mentor-mentee-</a:t>
            </a:r>
            <a:r>
              <a:rPr lang="en-GB" dirty="0" err="1" smtClean="0"/>
              <a:t>møderne</a:t>
            </a:r>
            <a:r>
              <a:rPr lang="en-GB" dirty="0" smtClean="0"/>
              <a:t>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5682" y="190635"/>
            <a:ext cx="1767630" cy="958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1032">
            <a:off x="7378083" y="1930635"/>
            <a:ext cx="1313784" cy="1870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365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2425" y="1558925"/>
            <a:ext cx="6163791" cy="2538413"/>
          </a:xfrm>
        </p:spPr>
        <p:txBody>
          <a:bodyPr/>
          <a:lstStyle/>
          <a:p>
            <a:r>
              <a:rPr lang="en-GB" dirty="0" err="1" smtClean="0"/>
              <a:t>Det</a:t>
            </a:r>
            <a:r>
              <a:rPr lang="en-GB" dirty="0" smtClean="0"/>
              <a:t> </a:t>
            </a:r>
            <a:r>
              <a:rPr lang="en-GB" dirty="0" err="1" smtClean="0"/>
              <a:t>er</a:t>
            </a:r>
            <a:r>
              <a:rPr lang="en-GB" dirty="0" smtClean="0"/>
              <a:t> gratis at </a:t>
            </a:r>
            <a:r>
              <a:rPr lang="en-GB" dirty="0" err="1" smtClean="0"/>
              <a:t>deltage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ordningen</a:t>
            </a:r>
            <a:r>
              <a:rPr lang="en-GB" dirty="0" smtClean="0"/>
              <a:t> – </a:t>
            </a:r>
            <a:r>
              <a:rPr lang="en-GB" dirty="0" err="1" smtClean="0"/>
              <a:t>det</a:t>
            </a:r>
            <a:r>
              <a:rPr lang="en-GB" dirty="0" smtClean="0"/>
              <a:t> </a:t>
            </a:r>
            <a:r>
              <a:rPr lang="en-GB" dirty="0" err="1" smtClean="0"/>
              <a:t>koster</a:t>
            </a:r>
            <a:r>
              <a:rPr lang="en-GB" dirty="0" smtClean="0"/>
              <a:t> </a:t>
            </a:r>
            <a:r>
              <a:rPr lang="en-GB" dirty="0" err="1" smtClean="0"/>
              <a:t>udelukkende</a:t>
            </a:r>
            <a:r>
              <a:rPr lang="en-GB" dirty="0" smtClean="0"/>
              <a:t> din </a:t>
            </a:r>
            <a:r>
              <a:rPr lang="en-GB" dirty="0" err="1" smtClean="0"/>
              <a:t>tid</a:t>
            </a:r>
            <a:r>
              <a:rPr lang="en-GB" dirty="0" smtClean="0"/>
              <a:t>. 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err="1" smtClean="0"/>
              <a:t>Beslutningen</a:t>
            </a:r>
            <a:r>
              <a:rPr lang="en-GB" dirty="0" smtClean="0"/>
              <a:t> om </a:t>
            </a:r>
            <a:r>
              <a:rPr lang="en-GB" dirty="0" err="1" smtClean="0"/>
              <a:t>dette</a:t>
            </a:r>
            <a:r>
              <a:rPr lang="en-GB" dirty="0" smtClean="0"/>
              <a:t> </a:t>
            </a:r>
            <a:r>
              <a:rPr lang="en-GB" dirty="0" err="1" smtClean="0"/>
              <a:t>er</a:t>
            </a:r>
            <a:r>
              <a:rPr lang="en-GB" dirty="0" smtClean="0"/>
              <a:t> </a:t>
            </a:r>
            <a:r>
              <a:rPr lang="en-GB" dirty="0" err="1" smtClean="0"/>
              <a:t>truffet</a:t>
            </a:r>
            <a:r>
              <a:rPr lang="en-GB" dirty="0" smtClean="0"/>
              <a:t> </a:t>
            </a:r>
            <a:r>
              <a:rPr lang="en-GB" dirty="0" err="1" smtClean="0"/>
              <a:t>på</a:t>
            </a:r>
            <a:r>
              <a:rPr lang="en-GB" dirty="0" smtClean="0"/>
              <a:t> </a:t>
            </a:r>
            <a:r>
              <a:rPr lang="en-GB" dirty="0" err="1" smtClean="0"/>
              <a:t>baggrund</a:t>
            </a:r>
            <a:r>
              <a:rPr lang="en-GB" dirty="0" smtClean="0"/>
              <a:t> </a:t>
            </a:r>
            <a:r>
              <a:rPr lang="en-GB" dirty="0" err="1" smtClean="0"/>
              <a:t>af</a:t>
            </a:r>
            <a:r>
              <a:rPr lang="en-GB" dirty="0" smtClean="0"/>
              <a:t> </a:t>
            </a:r>
            <a:r>
              <a:rPr lang="en-GB" dirty="0" err="1" smtClean="0"/>
              <a:t>forskning</a:t>
            </a:r>
            <a:r>
              <a:rPr lang="en-GB" dirty="0"/>
              <a:t> i</a:t>
            </a:r>
            <a:r>
              <a:rPr lang="en-GB" dirty="0" smtClean="0"/>
              <a:t> </a:t>
            </a:r>
            <a:r>
              <a:rPr lang="en-GB" dirty="0" err="1" smtClean="0"/>
              <a:t>mentorordninger</a:t>
            </a:r>
            <a:r>
              <a:rPr lang="en-GB" dirty="0" smtClean="0"/>
              <a:t> og </a:t>
            </a:r>
            <a:r>
              <a:rPr lang="en-GB" dirty="0" err="1" smtClean="0"/>
              <a:t>udbytte</a:t>
            </a:r>
            <a:r>
              <a:rPr lang="en-GB" dirty="0"/>
              <a:t>.</a:t>
            </a:r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Og </a:t>
            </a:r>
            <a:r>
              <a:rPr lang="en-GB" dirty="0" err="1" smtClean="0"/>
              <a:t>prisen</a:t>
            </a:r>
            <a:r>
              <a:rPr lang="en-GB" dirty="0" smtClean="0"/>
              <a:t>…</a:t>
            </a:r>
            <a:endParaRPr lang="en-GB" dirty="0"/>
          </a:p>
        </p:txBody>
      </p:sp>
      <p:pic>
        <p:nvPicPr>
          <p:cNvPr id="1026" name="Picture 2" descr="http://sellingout.com/wp-content/uploads/2014/06/red-price-tag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938" y="2001524"/>
            <a:ext cx="2516490" cy="193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04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uturefactor.dk/media/catalog/product/cache/1/image/9df78eab33525d08d6e5fb8d27136e95/8/0/802100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41875">
            <a:off x="6686377" y="3274995"/>
            <a:ext cx="1089884" cy="849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Citater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type="body" sz="quarter" idx="13"/>
          </p:nvPr>
        </p:nvSpPr>
        <p:spPr>
          <a:xfrm>
            <a:off x="346980" y="1351954"/>
            <a:ext cx="8448849" cy="2947988"/>
          </a:xfrm>
        </p:spPr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dirty="0"/>
              <a:t>”I den periode, hvor jeg har været </a:t>
            </a:r>
            <a:r>
              <a:rPr lang="da-DK" dirty="0" smtClean="0"/>
              <a:t>mentee, </a:t>
            </a:r>
            <a:r>
              <a:rPr lang="da-DK" dirty="0"/>
              <a:t>er jeg blevet mere sikker på, at jeg går efter en akademisk karriere, og mulighederne for det er kommet tættere på. </a:t>
            </a:r>
            <a:r>
              <a:rPr lang="da-DK" dirty="0" smtClean="0"/>
              <a:t>”</a:t>
            </a:r>
            <a:br>
              <a:rPr lang="da-DK" dirty="0" smtClean="0"/>
            </a:br>
            <a:endParaRPr lang="da-DK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dirty="0"/>
              <a:t>”Mentor-møderne har været en rigtig god måde at få reflekteret over jobmæssige drømme og mål, og få truffet nogle beslutninger ift. at prioritere i opgaver og planer</a:t>
            </a:r>
            <a:r>
              <a:rPr lang="da-DK" dirty="0" smtClean="0"/>
              <a:t>.”</a:t>
            </a:r>
            <a:br>
              <a:rPr lang="da-DK" dirty="0" smtClean="0"/>
            </a:br>
            <a:endParaRPr lang="da-DK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dirty="0"/>
              <a:t>”Min mentor har – udover egen erfaring fra </a:t>
            </a:r>
            <a:r>
              <a:rPr lang="da-DK" dirty="0" err="1"/>
              <a:t>academia</a:t>
            </a:r>
            <a:r>
              <a:rPr lang="da-DK" dirty="0"/>
              <a:t> - haft en viden om talentudvikling og rekruttering på universitetet, den viden har jeg trukket på.”</a:t>
            </a:r>
          </a:p>
          <a:p>
            <a:endParaRPr lang="en-GB" b="1" dirty="0"/>
          </a:p>
        </p:txBody>
      </p:sp>
      <p:pic>
        <p:nvPicPr>
          <p:cNvPr id="6" name="Picture 2" descr="http://www.futurefactor.dk/media/catalog/product/cache/1/image/9df78eab33525d08d6e5fb8d27136e95/8/0/802100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4567">
            <a:off x="7806807" y="3222337"/>
            <a:ext cx="1167843" cy="909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billedforklaring 5"/>
          <p:cNvSpPr/>
          <p:nvPr/>
        </p:nvSpPr>
        <p:spPr bwMode="auto">
          <a:xfrm>
            <a:off x="5436096" y="1558925"/>
            <a:ext cx="3276364" cy="2056941"/>
          </a:xfrm>
          <a:prstGeom prst="wedgeEllipseCallout">
            <a:avLst>
              <a:gd name="adj1" fmla="val -52812"/>
              <a:gd name="adj2" fmla="val 58332"/>
            </a:avLst>
          </a:prstGeom>
          <a:solidFill>
            <a:schemeClr val="bg2">
              <a:lumMod val="75000"/>
            </a:schemeClr>
          </a:solidFill>
          <a:ln w="1778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U Passata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2425" y="1558925"/>
            <a:ext cx="5047667" cy="2538413"/>
          </a:xfrm>
        </p:spPr>
        <p:txBody>
          <a:bodyPr/>
          <a:lstStyle/>
          <a:p>
            <a:pPr lvl="0"/>
            <a:r>
              <a:rPr lang="da-DK" dirty="0" smtClean="0"/>
              <a:t>”Det er en fordel, at blive matchet på tværs af institut og fakultet, da det betyder, at mentormøder kan noget andet end MUS-samtaler og forskningssupervision. Det </a:t>
            </a:r>
            <a:r>
              <a:rPr lang="da-DK" dirty="0"/>
              <a:t>kan </a:t>
            </a:r>
            <a:r>
              <a:rPr lang="da-DK" dirty="0" smtClean="0"/>
              <a:t>også medvirke </a:t>
            </a:r>
            <a:r>
              <a:rPr lang="da-DK" dirty="0"/>
              <a:t>til at feje myter væk om, at vi er så forskellige</a:t>
            </a:r>
            <a:r>
              <a:rPr lang="da-DK" dirty="0" smtClean="0"/>
              <a:t>.”</a:t>
            </a:r>
            <a:br>
              <a:rPr lang="da-DK" dirty="0" smtClean="0"/>
            </a:br>
            <a:endParaRPr lang="da-DK" dirty="0"/>
          </a:p>
          <a:p>
            <a:pPr lvl="0"/>
            <a:r>
              <a:rPr lang="da-DK" dirty="0" smtClean="0"/>
              <a:t>”</a:t>
            </a:r>
            <a:r>
              <a:rPr lang="da-DK" dirty="0"/>
              <a:t>Set fra mentors side har det været meget interessant og en styrke for </a:t>
            </a:r>
            <a:r>
              <a:rPr lang="da-DK" dirty="0" smtClean="0"/>
              <a:t>mentor-</a:t>
            </a:r>
            <a:r>
              <a:rPr lang="da-DK" dirty="0" err="1" smtClean="0"/>
              <a:t>mentee</a:t>
            </a:r>
            <a:r>
              <a:rPr lang="da-DK" dirty="0" smtClean="0"/>
              <a:t>-forholdet at </a:t>
            </a:r>
            <a:r>
              <a:rPr lang="da-DK" dirty="0"/>
              <a:t>tale med en fra et andet </a:t>
            </a:r>
            <a:r>
              <a:rPr lang="da-DK" dirty="0" smtClean="0"/>
              <a:t>fakultet. Det </a:t>
            </a:r>
            <a:r>
              <a:rPr lang="da-DK" dirty="0"/>
              <a:t>kan jeg helt klart anbefale.”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Citater</a:t>
            </a:r>
            <a:endParaRPr lang="en-GB" dirty="0"/>
          </a:p>
        </p:txBody>
      </p:sp>
      <p:sp>
        <p:nvSpPr>
          <p:cNvPr id="2" name="Tekstboks 1"/>
          <p:cNvSpPr txBox="1"/>
          <p:nvPr/>
        </p:nvSpPr>
        <p:spPr>
          <a:xfrm>
            <a:off x="5760132" y="2104160"/>
            <a:ext cx="2844316" cy="93564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GB" sz="1600" dirty="0" smtClean="0">
                <a:solidFill>
                  <a:schemeClr val="bg1"/>
                </a:solidFill>
                <a:latin typeface="+mn-lt"/>
              </a:rPr>
              <a:t>100% </a:t>
            </a:r>
            <a:r>
              <a:rPr lang="en-GB" sz="1600" dirty="0" err="1">
                <a:solidFill>
                  <a:schemeClr val="bg1"/>
                </a:solidFill>
                <a:latin typeface="+mn-lt"/>
              </a:rPr>
              <a:t>af</a:t>
            </a:r>
            <a:r>
              <a:rPr lang="en-GB" sz="1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+mn-lt"/>
              </a:rPr>
              <a:t>mentorer</a:t>
            </a:r>
            <a:r>
              <a:rPr lang="en-GB" sz="1600" dirty="0">
                <a:solidFill>
                  <a:schemeClr val="bg1"/>
                </a:solidFill>
                <a:latin typeface="+mn-lt"/>
              </a:rPr>
              <a:t> og mentees fra </a:t>
            </a:r>
            <a:r>
              <a:rPr lang="en-GB" sz="1600" dirty="0" err="1" smtClean="0">
                <a:solidFill>
                  <a:schemeClr val="bg1"/>
                </a:solidFill>
                <a:latin typeface="+mn-lt"/>
              </a:rPr>
              <a:t>både</a:t>
            </a:r>
            <a:r>
              <a:rPr lang="en-GB" sz="1600" dirty="0" smtClean="0">
                <a:solidFill>
                  <a:schemeClr val="bg1"/>
                </a:solidFill>
                <a:latin typeface="+mn-lt"/>
              </a:rPr>
              <a:t> hold 1 og 2 </a:t>
            </a:r>
            <a:r>
              <a:rPr lang="en-GB" sz="1600" dirty="0" err="1" smtClean="0">
                <a:solidFill>
                  <a:schemeClr val="bg1"/>
                </a:solidFill>
                <a:latin typeface="+mn-lt"/>
              </a:rPr>
              <a:t>vil</a:t>
            </a:r>
            <a:r>
              <a:rPr lang="en-GB" sz="16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+mn-lt"/>
              </a:rPr>
              <a:t>anbefale</a:t>
            </a:r>
            <a:r>
              <a:rPr lang="en-GB" sz="16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+mn-lt"/>
              </a:rPr>
              <a:t>mentorordningen</a:t>
            </a:r>
            <a:r>
              <a:rPr lang="en-GB" sz="16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+mn-lt"/>
              </a:rPr>
              <a:t>Styrk</a:t>
            </a:r>
            <a:r>
              <a:rPr lang="en-GB" sz="16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+mn-lt"/>
              </a:rPr>
              <a:t>Talentet</a:t>
            </a:r>
            <a:r>
              <a:rPr lang="en-GB" sz="1600" dirty="0" smtClean="0">
                <a:solidFill>
                  <a:schemeClr val="bg1"/>
                </a:solidFill>
                <a:latin typeface="+mn-lt"/>
              </a:rPr>
              <a:t>! </a:t>
            </a:r>
            <a:r>
              <a:rPr lang="en-GB" sz="1600" dirty="0" err="1">
                <a:solidFill>
                  <a:schemeClr val="bg1"/>
                </a:solidFill>
                <a:latin typeface="+mn-lt"/>
              </a:rPr>
              <a:t>t</a:t>
            </a:r>
            <a:r>
              <a:rPr lang="en-GB" sz="1600" dirty="0" err="1" smtClean="0">
                <a:solidFill>
                  <a:schemeClr val="bg1"/>
                </a:solidFill>
                <a:latin typeface="+mn-lt"/>
              </a:rPr>
              <a:t>il</a:t>
            </a:r>
            <a:r>
              <a:rPr lang="en-GB" sz="16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+mn-lt"/>
              </a:rPr>
              <a:t>kolleger</a:t>
            </a:r>
            <a:r>
              <a:rPr lang="en-GB" sz="16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16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</a:t>
            </a:r>
            <a:endParaRPr lang="en-GB" sz="1600" dirty="0" smtClean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115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heme/theme1.xml><?xml version="1.0" encoding="utf-8"?>
<a:theme xmlns:a="http://schemas.openxmlformats.org/drawingml/2006/main" name="AU 16-9">
  <a:themeElements>
    <a:clrScheme name="05 AU Green">
      <a:dk1>
        <a:srgbClr val="000000"/>
      </a:dk1>
      <a:lt1>
        <a:srgbClr val="FFFFFF"/>
      </a:lt1>
      <a:dk2>
        <a:srgbClr val="458A0E"/>
      </a:dk2>
      <a:lt2>
        <a:srgbClr val="65AE21"/>
      </a:lt2>
      <a:accent1>
        <a:srgbClr val="0A1449"/>
      </a:accent1>
      <a:accent2>
        <a:srgbClr val="102970"/>
      </a:accent2>
      <a:accent3>
        <a:srgbClr val="87D1F4"/>
      </a:accent3>
      <a:accent4>
        <a:srgbClr val="33525F"/>
      </a:accent4>
      <a:accent5>
        <a:srgbClr val="548195"/>
      </a:accent5>
      <a:accent6>
        <a:srgbClr val="C6C6C6"/>
      </a:accent6>
      <a:hlink>
        <a:srgbClr val="03428E"/>
      </a:hlink>
      <a:folHlink>
        <a:srgbClr val="03428E"/>
      </a:folHlink>
    </a:clrScheme>
    <a:fontScheme name="AU Passata">
      <a:majorFont>
        <a:latin typeface="AU Passata"/>
        <a:ea typeface=""/>
        <a:cs typeface=""/>
      </a:majorFont>
      <a:minorFont>
        <a:latin typeface="AU Passat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1778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95000"/>
          </a:lnSpc>
          <a:spcBef>
            <a:spcPct val="0"/>
          </a:spcBef>
          <a:spcAft>
            <a:spcPct val="0"/>
          </a:spcAft>
          <a:buClrTx/>
          <a:buSzTx/>
          <a:buFont typeface="AU Passata" pitchFamily="34" charset="0"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U Passat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778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ts val="3600"/>
          </a:lnSpc>
          <a:spcBef>
            <a:spcPct val="0"/>
          </a:spcBef>
          <a:spcAft>
            <a:spcPct val="0"/>
          </a:spcAft>
          <a:buClrTx/>
          <a:buSzTx/>
          <a:buFont typeface="AU Passata" pitchFamily="34" charset="0"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U Passata" pitchFamily="34" charset="0"/>
          </a:defRPr>
        </a:defPPr>
      </a:lst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95000"/>
          </a:lnSpc>
          <a:defRPr sz="16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U PowerPoint Template 16-9.potx" id="{234782DB-C278-45E6-928C-2AB72BED65C7}" vid="{F0A7CC2E-FEA1-4778-96E3-ADB5CB336C6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431</Words>
  <Application>Microsoft Office PowerPoint</Application>
  <PresentationFormat>Skærmshow (16:9)</PresentationFormat>
  <Paragraphs>70</Paragraphs>
  <Slides>11</Slides>
  <Notes>11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8" baseType="lpstr">
      <vt:lpstr>AU Passata</vt:lpstr>
      <vt:lpstr>AU Peto</vt:lpstr>
      <vt:lpstr>Wingdings</vt:lpstr>
      <vt:lpstr>Arial</vt:lpstr>
      <vt:lpstr>AU Passata Light</vt:lpstr>
      <vt:lpstr>Wingdings 3</vt:lpstr>
      <vt:lpstr>AU 16-9</vt:lpstr>
      <vt:lpstr> En kort introduktion til Au’s Mentorordning for VIP’er</vt:lpstr>
      <vt:lpstr>For hvem?</vt:lpstr>
      <vt:lpstr>FORMÅL</vt:lpstr>
      <vt:lpstr>udbytte for mentees</vt:lpstr>
      <vt:lpstr>Udbytte for mentorer</vt:lpstr>
      <vt:lpstr>Hvad består ordningen i?</vt:lpstr>
      <vt:lpstr>Og prisen…</vt:lpstr>
      <vt:lpstr>Citater</vt:lpstr>
      <vt:lpstr>Citater</vt:lpstr>
      <vt:lpstr>Læs mere – og tilmeld dig…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2014-07-02T12:42:59Z</dcterms:created>
  <dcterms:modified xsi:type="dcterms:W3CDTF">2017-09-25T11:06:20Z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SD_ShowDocumentInfo">
    <vt:lpwstr>True</vt:lpwstr>
  </property>
</Properties>
</file>