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7.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265" r:id="rId3"/>
    <p:sldId id="292" r:id="rId4"/>
    <p:sldId id="275" r:id="rId5"/>
    <p:sldId id="256" r:id="rId6"/>
    <p:sldId id="293" r:id="rId7"/>
    <p:sldId id="304" r:id="rId8"/>
    <p:sldId id="294" r:id="rId9"/>
    <p:sldId id="296" r:id="rId10"/>
    <p:sldId id="297" r:id="rId11"/>
    <p:sldId id="266" r:id="rId12"/>
    <p:sldId id="278" r:id="rId13"/>
    <p:sldId id="298" r:id="rId14"/>
    <p:sldId id="276" r:id="rId15"/>
    <p:sldId id="264" r:id="rId16"/>
    <p:sldId id="259" r:id="rId17"/>
    <p:sldId id="302" r:id="rId18"/>
    <p:sldId id="299" r:id="rId19"/>
    <p:sldId id="300" r:id="rId20"/>
    <p:sldId id="301" r:id="rId21"/>
    <p:sldId id="260" r:id="rId22"/>
    <p:sldId id="279" r:id="rId23"/>
    <p:sldId id="280" r:id="rId24"/>
    <p:sldId id="285" r:id="rId25"/>
    <p:sldId id="284" r:id="rId26"/>
    <p:sldId id="282" r:id="rId27"/>
    <p:sldId id="283" r:id="rId28"/>
    <p:sldId id="290" r:id="rId29"/>
    <p:sldId id="291" r:id="rId30"/>
    <p:sldId id="258" r:id="rId31"/>
    <p:sldId id="270" r:id="rId32"/>
    <p:sldId id="273" r:id="rId33"/>
    <p:sldId id="271" r:id="rId34"/>
    <p:sldId id="257" r:id="rId35"/>
    <p:sldId id="274" r:id="rId36"/>
    <p:sldId id="261" r:id="rId37"/>
    <p:sldId id="272"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8" d="100"/>
          <a:sy n="118" d="100"/>
        </p:scale>
        <p:origin x="3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6CD6D-8AE8-49F5-8E43-91B8D983D06E}" type="datetimeFigureOut">
              <a:rPr lang="da-DK" smtClean="0"/>
              <a:t>02/12/2020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F485C-E065-40A8-B4A1-B54224560546}" type="slidenum">
              <a:rPr lang="da-DK" smtClean="0"/>
              <a:t>‹#›</a:t>
            </a:fld>
            <a:endParaRPr lang="da-DK"/>
          </a:p>
        </p:txBody>
      </p:sp>
    </p:spTree>
    <p:extLst>
      <p:ext uri="{BB962C8B-B14F-4D97-AF65-F5344CB8AC3E}">
        <p14:creationId xmlns:p14="http://schemas.microsoft.com/office/powerpoint/2010/main" val="334521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39ACA2A-82C0-4CD1-A39B-4446D47C6AF3}" type="slidenum">
              <a:rPr lang="da-DK" smtClean="0"/>
              <a:t>1</a:t>
            </a:fld>
            <a:endParaRPr lang="da-DK"/>
          </a:p>
        </p:txBody>
      </p:sp>
    </p:spTree>
    <p:extLst>
      <p:ext uri="{BB962C8B-B14F-4D97-AF65-F5344CB8AC3E}">
        <p14:creationId xmlns:p14="http://schemas.microsoft.com/office/powerpoint/2010/main" val="185293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Faste stillinger, kvinder blandt VIP pt.: Liv Hornekær, Jill </a:t>
            </a:r>
            <a:r>
              <a:rPr lang="da-DK" dirty="0" err="1"/>
              <a:t>Miwa</a:t>
            </a:r>
            <a:r>
              <a:rPr lang="da-DK" dirty="0"/>
              <a:t>, </a:t>
            </a:r>
            <a:r>
              <a:rPr lang="da-DK" dirty="0" err="1"/>
              <a:t>Nykola</a:t>
            </a:r>
            <a:r>
              <a:rPr lang="da-DK" dirty="0"/>
              <a:t> Jones, Anne </a:t>
            </a:r>
            <a:r>
              <a:rPr lang="da-DK" dirty="0" err="1"/>
              <a:t>Ersbak</a:t>
            </a:r>
            <a:r>
              <a:rPr lang="da-DK" dirty="0"/>
              <a:t>, dvs. 4 ud af i alt 47 (inkl. Trolle og Ulrik)</a:t>
            </a:r>
          </a:p>
        </p:txBody>
      </p:sp>
      <p:sp>
        <p:nvSpPr>
          <p:cNvPr id="4" name="Slide Number Placeholder 3"/>
          <p:cNvSpPr>
            <a:spLocks noGrp="1"/>
          </p:cNvSpPr>
          <p:nvPr>
            <p:ph type="sldNum" sz="quarter" idx="5"/>
          </p:nvPr>
        </p:nvSpPr>
        <p:spPr/>
        <p:txBody>
          <a:bodyPr/>
          <a:lstStyle/>
          <a:p>
            <a:fld id="{E1A00CB6-47CF-AA49-87FE-F50211071D22}" type="slidenum">
              <a:rPr lang="da-DK" smtClean="0"/>
              <a:t>10</a:t>
            </a:fld>
            <a:endParaRPr lang="da-DK"/>
          </a:p>
        </p:txBody>
      </p:sp>
    </p:spTree>
    <p:extLst>
      <p:ext uri="{BB962C8B-B14F-4D97-AF65-F5344CB8AC3E}">
        <p14:creationId xmlns:p14="http://schemas.microsoft.com/office/powerpoint/2010/main" val="361262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11</a:t>
            </a:fld>
            <a:endParaRPr lang="da-DK"/>
          </a:p>
        </p:txBody>
      </p:sp>
    </p:spTree>
    <p:extLst>
      <p:ext uri="{BB962C8B-B14F-4D97-AF65-F5344CB8AC3E}">
        <p14:creationId xmlns:p14="http://schemas.microsoft.com/office/powerpoint/2010/main" val="406937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12</a:t>
            </a:fld>
            <a:endParaRPr lang="da-DK"/>
          </a:p>
        </p:txBody>
      </p:sp>
    </p:spTree>
    <p:extLst>
      <p:ext uri="{BB962C8B-B14F-4D97-AF65-F5344CB8AC3E}">
        <p14:creationId xmlns:p14="http://schemas.microsoft.com/office/powerpoint/2010/main" val="239602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13</a:t>
            </a:fld>
            <a:endParaRPr lang="da-DK"/>
          </a:p>
        </p:txBody>
      </p:sp>
    </p:spTree>
    <p:extLst>
      <p:ext uri="{BB962C8B-B14F-4D97-AF65-F5344CB8AC3E}">
        <p14:creationId xmlns:p14="http://schemas.microsoft.com/office/powerpoint/2010/main" val="118221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14</a:t>
            </a:fld>
            <a:endParaRPr lang="da-DK"/>
          </a:p>
        </p:txBody>
      </p:sp>
    </p:spTree>
    <p:extLst>
      <p:ext uri="{BB962C8B-B14F-4D97-AF65-F5344CB8AC3E}">
        <p14:creationId xmlns:p14="http://schemas.microsoft.com/office/powerpoint/2010/main" val="379760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15</a:t>
            </a:fld>
            <a:endParaRPr lang="da-DK"/>
          </a:p>
        </p:txBody>
      </p:sp>
    </p:spTree>
    <p:extLst>
      <p:ext uri="{BB962C8B-B14F-4D97-AF65-F5344CB8AC3E}">
        <p14:creationId xmlns:p14="http://schemas.microsoft.com/office/powerpoint/2010/main" val="392349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16</a:t>
            </a:fld>
            <a:endParaRPr lang="da-DK"/>
          </a:p>
        </p:txBody>
      </p:sp>
    </p:spTree>
    <p:extLst>
      <p:ext uri="{BB962C8B-B14F-4D97-AF65-F5344CB8AC3E}">
        <p14:creationId xmlns:p14="http://schemas.microsoft.com/office/powerpoint/2010/main" val="125470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17</a:t>
            </a:fld>
            <a:endParaRPr lang="da-DK"/>
          </a:p>
        </p:txBody>
      </p:sp>
    </p:spTree>
    <p:extLst>
      <p:ext uri="{BB962C8B-B14F-4D97-AF65-F5344CB8AC3E}">
        <p14:creationId xmlns:p14="http://schemas.microsoft.com/office/powerpoint/2010/main" val="3391022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18</a:t>
            </a:fld>
            <a:endParaRPr lang="da-DK"/>
          </a:p>
        </p:txBody>
      </p:sp>
    </p:spTree>
    <p:extLst>
      <p:ext uri="{BB962C8B-B14F-4D97-AF65-F5344CB8AC3E}">
        <p14:creationId xmlns:p14="http://schemas.microsoft.com/office/powerpoint/2010/main" val="266010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19</a:t>
            </a:fld>
            <a:endParaRPr lang="da-DK"/>
          </a:p>
        </p:txBody>
      </p:sp>
    </p:spTree>
    <p:extLst>
      <p:ext uri="{BB962C8B-B14F-4D97-AF65-F5344CB8AC3E}">
        <p14:creationId xmlns:p14="http://schemas.microsoft.com/office/powerpoint/2010/main" val="239427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a:t>
            </a:fld>
            <a:endParaRPr lang="da-DK"/>
          </a:p>
        </p:txBody>
      </p:sp>
    </p:spTree>
    <p:extLst>
      <p:ext uri="{BB962C8B-B14F-4D97-AF65-F5344CB8AC3E}">
        <p14:creationId xmlns:p14="http://schemas.microsoft.com/office/powerpoint/2010/main" val="2824802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20</a:t>
            </a:fld>
            <a:endParaRPr lang="da-DK"/>
          </a:p>
        </p:txBody>
      </p:sp>
    </p:spTree>
    <p:extLst>
      <p:ext uri="{BB962C8B-B14F-4D97-AF65-F5344CB8AC3E}">
        <p14:creationId xmlns:p14="http://schemas.microsoft.com/office/powerpoint/2010/main" val="291568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21</a:t>
            </a:fld>
            <a:endParaRPr lang="da-DK"/>
          </a:p>
        </p:txBody>
      </p:sp>
    </p:spTree>
    <p:extLst>
      <p:ext uri="{BB962C8B-B14F-4D97-AF65-F5344CB8AC3E}">
        <p14:creationId xmlns:p14="http://schemas.microsoft.com/office/powerpoint/2010/main" val="33149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22</a:t>
            </a:fld>
            <a:endParaRPr lang="da-DK"/>
          </a:p>
        </p:txBody>
      </p:sp>
    </p:spTree>
    <p:extLst>
      <p:ext uri="{BB962C8B-B14F-4D97-AF65-F5344CB8AC3E}">
        <p14:creationId xmlns:p14="http://schemas.microsoft.com/office/powerpoint/2010/main" val="3099234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23</a:t>
            </a:fld>
            <a:endParaRPr lang="da-DK"/>
          </a:p>
        </p:txBody>
      </p:sp>
    </p:spTree>
    <p:extLst>
      <p:ext uri="{BB962C8B-B14F-4D97-AF65-F5344CB8AC3E}">
        <p14:creationId xmlns:p14="http://schemas.microsoft.com/office/powerpoint/2010/main" val="3372957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24</a:t>
            </a:fld>
            <a:endParaRPr lang="da-DK"/>
          </a:p>
        </p:txBody>
      </p:sp>
    </p:spTree>
    <p:extLst>
      <p:ext uri="{BB962C8B-B14F-4D97-AF65-F5344CB8AC3E}">
        <p14:creationId xmlns:p14="http://schemas.microsoft.com/office/powerpoint/2010/main" val="417153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25</a:t>
            </a:fld>
            <a:endParaRPr lang="da-DK"/>
          </a:p>
        </p:txBody>
      </p:sp>
    </p:spTree>
    <p:extLst>
      <p:ext uri="{BB962C8B-B14F-4D97-AF65-F5344CB8AC3E}">
        <p14:creationId xmlns:p14="http://schemas.microsoft.com/office/powerpoint/2010/main" val="374280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26</a:t>
            </a:fld>
            <a:endParaRPr lang="da-DK"/>
          </a:p>
        </p:txBody>
      </p:sp>
    </p:spTree>
    <p:extLst>
      <p:ext uri="{BB962C8B-B14F-4D97-AF65-F5344CB8AC3E}">
        <p14:creationId xmlns:p14="http://schemas.microsoft.com/office/powerpoint/2010/main" val="77477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27</a:t>
            </a:fld>
            <a:endParaRPr lang="da-DK"/>
          </a:p>
        </p:txBody>
      </p:sp>
    </p:spTree>
    <p:extLst>
      <p:ext uri="{BB962C8B-B14F-4D97-AF65-F5344CB8AC3E}">
        <p14:creationId xmlns:p14="http://schemas.microsoft.com/office/powerpoint/2010/main" val="2020529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28</a:t>
            </a:fld>
            <a:endParaRPr lang="da-DK"/>
          </a:p>
        </p:txBody>
      </p:sp>
    </p:spTree>
    <p:extLst>
      <p:ext uri="{BB962C8B-B14F-4D97-AF65-F5344CB8AC3E}">
        <p14:creationId xmlns:p14="http://schemas.microsoft.com/office/powerpoint/2010/main" val="2270672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29</a:t>
            </a:fld>
            <a:endParaRPr lang="da-DK"/>
          </a:p>
        </p:txBody>
      </p:sp>
    </p:spTree>
    <p:extLst>
      <p:ext uri="{BB962C8B-B14F-4D97-AF65-F5344CB8AC3E}">
        <p14:creationId xmlns:p14="http://schemas.microsoft.com/office/powerpoint/2010/main" val="72319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a:t>
            </a:fld>
            <a:endParaRPr lang="da-DK"/>
          </a:p>
        </p:txBody>
      </p:sp>
    </p:spTree>
    <p:extLst>
      <p:ext uri="{BB962C8B-B14F-4D97-AF65-F5344CB8AC3E}">
        <p14:creationId xmlns:p14="http://schemas.microsoft.com/office/powerpoint/2010/main" val="3732557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30</a:t>
            </a:fld>
            <a:endParaRPr lang="da-DK"/>
          </a:p>
        </p:txBody>
      </p:sp>
    </p:spTree>
    <p:extLst>
      <p:ext uri="{BB962C8B-B14F-4D97-AF65-F5344CB8AC3E}">
        <p14:creationId xmlns:p14="http://schemas.microsoft.com/office/powerpoint/2010/main" val="63247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31</a:t>
            </a:fld>
            <a:endParaRPr lang="da-DK"/>
          </a:p>
        </p:txBody>
      </p:sp>
    </p:spTree>
    <p:extLst>
      <p:ext uri="{BB962C8B-B14F-4D97-AF65-F5344CB8AC3E}">
        <p14:creationId xmlns:p14="http://schemas.microsoft.com/office/powerpoint/2010/main" val="3410528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32</a:t>
            </a:fld>
            <a:endParaRPr lang="da-DK"/>
          </a:p>
        </p:txBody>
      </p:sp>
    </p:spTree>
    <p:extLst>
      <p:ext uri="{BB962C8B-B14F-4D97-AF65-F5344CB8AC3E}">
        <p14:creationId xmlns:p14="http://schemas.microsoft.com/office/powerpoint/2010/main" val="1615331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33</a:t>
            </a:fld>
            <a:endParaRPr lang="da-DK"/>
          </a:p>
        </p:txBody>
      </p:sp>
    </p:spTree>
    <p:extLst>
      <p:ext uri="{BB962C8B-B14F-4D97-AF65-F5344CB8AC3E}">
        <p14:creationId xmlns:p14="http://schemas.microsoft.com/office/powerpoint/2010/main" val="496049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34</a:t>
            </a:fld>
            <a:endParaRPr lang="da-DK"/>
          </a:p>
        </p:txBody>
      </p:sp>
    </p:spTree>
    <p:extLst>
      <p:ext uri="{BB962C8B-B14F-4D97-AF65-F5344CB8AC3E}">
        <p14:creationId xmlns:p14="http://schemas.microsoft.com/office/powerpoint/2010/main" val="5331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35</a:t>
            </a:fld>
            <a:endParaRPr lang="da-DK"/>
          </a:p>
        </p:txBody>
      </p:sp>
    </p:spTree>
    <p:extLst>
      <p:ext uri="{BB962C8B-B14F-4D97-AF65-F5344CB8AC3E}">
        <p14:creationId xmlns:p14="http://schemas.microsoft.com/office/powerpoint/2010/main" val="2264542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36</a:t>
            </a:fld>
            <a:endParaRPr lang="da-DK"/>
          </a:p>
        </p:txBody>
      </p:sp>
    </p:spTree>
    <p:extLst>
      <p:ext uri="{BB962C8B-B14F-4D97-AF65-F5344CB8AC3E}">
        <p14:creationId xmlns:p14="http://schemas.microsoft.com/office/powerpoint/2010/main" val="3310092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39ACA2A-82C0-4CD1-A39B-4446D47C6AF3}" type="slidenum">
              <a:rPr lang="da-DK" smtClean="0"/>
              <a:t>37</a:t>
            </a:fld>
            <a:endParaRPr lang="da-DK"/>
          </a:p>
        </p:txBody>
      </p:sp>
    </p:spTree>
    <p:extLst>
      <p:ext uri="{BB962C8B-B14F-4D97-AF65-F5344CB8AC3E}">
        <p14:creationId xmlns:p14="http://schemas.microsoft.com/office/powerpoint/2010/main" val="42500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4</a:t>
            </a:fld>
            <a:endParaRPr lang="da-DK"/>
          </a:p>
        </p:txBody>
      </p:sp>
    </p:spTree>
    <p:extLst>
      <p:ext uri="{BB962C8B-B14F-4D97-AF65-F5344CB8AC3E}">
        <p14:creationId xmlns:p14="http://schemas.microsoft.com/office/powerpoint/2010/main" val="292989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5</a:t>
            </a:fld>
            <a:endParaRPr lang="da-DK"/>
          </a:p>
        </p:txBody>
      </p:sp>
    </p:spTree>
    <p:extLst>
      <p:ext uri="{BB962C8B-B14F-4D97-AF65-F5344CB8AC3E}">
        <p14:creationId xmlns:p14="http://schemas.microsoft.com/office/powerpoint/2010/main" val="205738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6</a:t>
            </a:fld>
            <a:endParaRPr lang="da-DK"/>
          </a:p>
        </p:txBody>
      </p:sp>
    </p:spTree>
    <p:extLst>
      <p:ext uri="{BB962C8B-B14F-4D97-AF65-F5344CB8AC3E}">
        <p14:creationId xmlns:p14="http://schemas.microsoft.com/office/powerpoint/2010/main" val="35933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7</a:t>
            </a:fld>
            <a:endParaRPr lang="da-DK"/>
          </a:p>
        </p:txBody>
      </p:sp>
    </p:spTree>
    <p:extLst>
      <p:ext uri="{BB962C8B-B14F-4D97-AF65-F5344CB8AC3E}">
        <p14:creationId xmlns:p14="http://schemas.microsoft.com/office/powerpoint/2010/main" val="39528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8</a:t>
            </a:fld>
            <a:endParaRPr lang="da-DK"/>
          </a:p>
        </p:txBody>
      </p:sp>
    </p:spTree>
    <p:extLst>
      <p:ext uri="{BB962C8B-B14F-4D97-AF65-F5344CB8AC3E}">
        <p14:creationId xmlns:p14="http://schemas.microsoft.com/office/powerpoint/2010/main" val="323921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5FF485C-E065-40A8-B4A1-B54224560546}" type="slidenum">
              <a:rPr lang="da-DK" smtClean="0"/>
              <a:t>9</a:t>
            </a:fld>
            <a:endParaRPr lang="da-DK"/>
          </a:p>
        </p:txBody>
      </p:sp>
    </p:spTree>
    <p:extLst>
      <p:ext uri="{BB962C8B-B14F-4D97-AF65-F5344CB8AC3E}">
        <p14:creationId xmlns:p14="http://schemas.microsoft.com/office/powerpoint/2010/main" val="124319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11D97B8E-3D41-4F70-96A4-44BCC0F6FD6C}" type="datetimeFigureOut">
              <a:rPr lang="da-DK" smtClean="0"/>
              <a:t>02/12/2020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39862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1D97B8E-3D41-4F70-96A4-44BCC0F6FD6C}" type="datetimeFigureOut">
              <a:rPr lang="da-DK" smtClean="0"/>
              <a:t>02/12/2020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17114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1D97B8E-3D41-4F70-96A4-44BCC0F6FD6C}" type="datetimeFigureOut">
              <a:rPr lang="da-DK" smtClean="0"/>
              <a:t>02/12/2020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278392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da-DK"/>
          </a:p>
        </p:txBody>
      </p:sp>
      <p:sp>
        <p:nvSpPr>
          <p:cNvPr id="3" name="SmartArt Placeholder 2"/>
          <p:cNvSpPr>
            <a:spLocks noGrp="1"/>
          </p:cNvSpPr>
          <p:nvPr>
            <p:ph type="dgm" idx="1"/>
          </p:nvPr>
        </p:nvSpPr>
        <p:spPr>
          <a:xfrm>
            <a:off x="609600" y="1600201"/>
            <a:ext cx="10972800" cy="4525963"/>
          </a:xfrm>
        </p:spPr>
        <p:txBody>
          <a:bodyPr/>
          <a:lstStyle/>
          <a:p>
            <a:pPr lvl="0"/>
            <a:endParaRPr lang="da-DK"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A7B87-722E-4EB8-BF41-F69BF20CE397}" type="slidenum">
              <a:rPr lang="en-US"/>
              <a:pPr>
                <a:defRPr/>
              </a:pPr>
              <a:t>‹#›</a:t>
            </a:fld>
            <a:endParaRPr lang="en-US"/>
          </a:p>
        </p:txBody>
      </p:sp>
    </p:spTree>
    <p:extLst>
      <p:ext uri="{BB962C8B-B14F-4D97-AF65-F5344CB8AC3E}">
        <p14:creationId xmlns:p14="http://schemas.microsoft.com/office/powerpoint/2010/main" val="53691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1D97B8E-3D41-4F70-96A4-44BCC0F6FD6C}" type="datetimeFigureOut">
              <a:rPr lang="da-DK" smtClean="0"/>
              <a:t>02/12/2020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383449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11D97B8E-3D41-4F70-96A4-44BCC0F6FD6C}" type="datetimeFigureOut">
              <a:rPr lang="da-DK" smtClean="0"/>
              <a:t>02/12/2020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33296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11D97B8E-3D41-4F70-96A4-44BCC0F6FD6C}" type="datetimeFigureOut">
              <a:rPr lang="da-DK" smtClean="0"/>
              <a:t>02/12/2020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53133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1D97B8E-3D41-4F70-96A4-44BCC0F6FD6C}" type="datetimeFigureOut">
              <a:rPr lang="da-DK" smtClean="0"/>
              <a:t>02/12/2020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114665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11D97B8E-3D41-4F70-96A4-44BCC0F6FD6C}" type="datetimeFigureOut">
              <a:rPr lang="da-DK" smtClean="0"/>
              <a:t>02/12/2020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40733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1D97B8E-3D41-4F70-96A4-44BCC0F6FD6C}" type="datetimeFigureOut">
              <a:rPr lang="da-DK" smtClean="0"/>
              <a:t>02/12/2020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328312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11D97B8E-3D41-4F70-96A4-44BCC0F6FD6C}" type="datetimeFigureOut">
              <a:rPr lang="da-DK" smtClean="0"/>
              <a:t>02/12/2020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380621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11D97B8E-3D41-4F70-96A4-44BCC0F6FD6C}" type="datetimeFigureOut">
              <a:rPr lang="da-DK" smtClean="0"/>
              <a:t>02/12/2020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8176AD-18E5-4E14-BCEB-31C4B9C3FD13}" type="slidenum">
              <a:rPr lang="da-DK" smtClean="0"/>
              <a:t>‹#›</a:t>
            </a:fld>
            <a:endParaRPr lang="da-DK"/>
          </a:p>
        </p:txBody>
      </p:sp>
    </p:spTree>
    <p:extLst>
      <p:ext uri="{BB962C8B-B14F-4D97-AF65-F5344CB8AC3E}">
        <p14:creationId xmlns:p14="http://schemas.microsoft.com/office/powerpoint/2010/main" val="353797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97B8E-3D41-4F70-96A4-44BCC0F6FD6C}" type="datetimeFigureOut">
              <a:rPr lang="da-DK" smtClean="0"/>
              <a:t>02/12/2020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176AD-18E5-4E14-BCEB-31C4B9C3FD13}" type="slidenum">
              <a:rPr lang="da-DK" smtClean="0"/>
              <a:t>‹#›</a:t>
            </a:fld>
            <a:endParaRPr lang="da-DK"/>
          </a:p>
        </p:txBody>
      </p:sp>
    </p:spTree>
    <p:extLst>
      <p:ext uri="{BB962C8B-B14F-4D97-AF65-F5344CB8AC3E}">
        <p14:creationId xmlns:p14="http://schemas.microsoft.com/office/powerpoint/2010/main" val="3697120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emisikkerhed@phys.au.d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188546"/>
          </a:xfrm>
        </p:spPr>
        <p:txBody>
          <a:bodyPr/>
          <a:lstStyle/>
          <a:p>
            <a:r>
              <a:rPr lang="da-DK" b="1" dirty="0"/>
              <a:t>Informationsmøde (December 2020)</a:t>
            </a:r>
          </a:p>
        </p:txBody>
      </p:sp>
      <p:sp>
        <p:nvSpPr>
          <p:cNvPr id="3" name="Pladsholder til indhold 2"/>
          <p:cNvSpPr>
            <a:spLocks noGrp="1"/>
          </p:cNvSpPr>
          <p:nvPr>
            <p:ph idx="1"/>
          </p:nvPr>
        </p:nvSpPr>
        <p:spPr>
          <a:xfrm>
            <a:off x="851012" y="1553671"/>
            <a:ext cx="10515600" cy="5008969"/>
          </a:xfrm>
        </p:spPr>
        <p:txBody>
          <a:bodyPr>
            <a:normAutofit fontScale="92500" lnSpcReduction="20000"/>
          </a:bodyPr>
          <a:lstStyle/>
          <a:p>
            <a:r>
              <a:rPr lang="da-DK" dirty="0"/>
              <a:t>Kort nyt</a:t>
            </a:r>
          </a:p>
          <a:p>
            <a:r>
              <a:rPr lang="da-DK" dirty="0"/>
              <a:t>Strategiproces på IFA</a:t>
            </a:r>
          </a:p>
          <a:p>
            <a:r>
              <a:rPr lang="da-DK" dirty="0"/>
              <a:t>Rekruttering af studerende</a:t>
            </a:r>
            <a:endParaRPr lang="da-DK" dirty="0">
              <a:solidFill>
                <a:srgbClr val="FF0000"/>
              </a:solidFill>
            </a:endParaRPr>
          </a:p>
          <a:p>
            <a:r>
              <a:rPr lang="da-DK" dirty="0"/>
              <a:t>Økonomi</a:t>
            </a:r>
          </a:p>
          <a:p>
            <a:r>
              <a:rPr lang="da-DK" dirty="0"/>
              <a:t>Kemikaliesikkerhed</a:t>
            </a:r>
            <a:endParaRPr lang="da-DK" dirty="0">
              <a:solidFill>
                <a:srgbClr val="FF0000"/>
              </a:solidFill>
            </a:endParaRPr>
          </a:p>
          <a:p>
            <a:r>
              <a:rPr lang="da-DK" dirty="0"/>
              <a:t>IT-sikkerhed</a:t>
            </a:r>
            <a:endParaRPr lang="da-DK" dirty="0">
              <a:solidFill>
                <a:srgbClr val="FF0000"/>
              </a:solidFill>
            </a:endParaRPr>
          </a:p>
          <a:p>
            <a:r>
              <a:rPr lang="da-DK" dirty="0"/>
              <a:t>MUS</a:t>
            </a:r>
          </a:p>
          <a:p>
            <a:r>
              <a:rPr lang="da-DK" dirty="0"/>
              <a:t>Arbejdspladskultur</a:t>
            </a:r>
          </a:p>
          <a:p>
            <a:r>
              <a:rPr lang="da-DK" dirty="0"/>
              <a:t>Arbejdsmiljø</a:t>
            </a:r>
          </a:p>
          <a:p>
            <a:r>
              <a:rPr lang="da-DK" dirty="0"/>
              <a:t>Bæredygtighed</a:t>
            </a:r>
            <a:endParaRPr lang="da-DK" dirty="0">
              <a:solidFill>
                <a:srgbClr val="FF0000"/>
              </a:solidFill>
            </a:endParaRPr>
          </a:p>
          <a:p>
            <a:r>
              <a:rPr lang="da-DK" dirty="0"/>
              <a:t>Indkøb</a:t>
            </a:r>
          </a:p>
          <a:p>
            <a:r>
              <a:rPr lang="da-DK" dirty="0"/>
              <a:t>IFA-medaljen</a:t>
            </a:r>
          </a:p>
        </p:txBody>
      </p:sp>
      <p:pic>
        <p:nvPicPr>
          <p:cNvPr id="4" name="Picture 3"/>
          <p:cNvPicPr>
            <a:picLocks noChangeAspect="1"/>
          </p:cNvPicPr>
          <p:nvPr/>
        </p:nvPicPr>
        <p:blipFill>
          <a:blip r:embed="rId3"/>
          <a:stretch>
            <a:fillRect/>
          </a:stretch>
        </p:blipFill>
        <p:spPr>
          <a:xfrm>
            <a:off x="6900213" y="2138886"/>
            <a:ext cx="5291787" cy="4218798"/>
          </a:xfrm>
          <a:prstGeom prst="rect">
            <a:avLst/>
          </a:prstGeom>
        </p:spPr>
      </p:pic>
    </p:spTree>
    <p:extLst>
      <p:ext uri="{BB962C8B-B14F-4D97-AF65-F5344CB8AC3E}">
        <p14:creationId xmlns:p14="http://schemas.microsoft.com/office/powerpoint/2010/main" val="45837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4370-9244-9A4C-8F37-B6A18324AD8A}"/>
              </a:ext>
            </a:extLst>
          </p:cNvPr>
          <p:cNvSpPr>
            <a:spLocks noGrp="1"/>
          </p:cNvSpPr>
          <p:nvPr>
            <p:ph type="title"/>
          </p:nvPr>
        </p:nvSpPr>
        <p:spPr/>
        <p:txBody>
          <a:bodyPr/>
          <a:lstStyle/>
          <a:p>
            <a:r>
              <a:rPr lang="da-DK" dirty="0"/>
              <a:t>På længere sigt</a:t>
            </a:r>
          </a:p>
        </p:txBody>
      </p:sp>
      <p:sp>
        <p:nvSpPr>
          <p:cNvPr id="3" name="Content Placeholder 2">
            <a:extLst>
              <a:ext uri="{FF2B5EF4-FFF2-40B4-BE49-F238E27FC236}">
                <a16:creationId xmlns:a16="http://schemas.microsoft.com/office/drawing/2014/main" id="{E51311E1-7788-ED43-873C-3621C8CBFF6B}"/>
              </a:ext>
            </a:extLst>
          </p:cNvPr>
          <p:cNvSpPr>
            <a:spLocks noGrp="1"/>
          </p:cNvSpPr>
          <p:nvPr>
            <p:ph idx="1"/>
          </p:nvPr>
        </p:nvSpPr>
        <p:spPr/>
        <p:txBody>
          <a:bodyPr/>
          <a:lstStyle/>
          <a:p>
            <a:r>
              <a:rPr lang="da-DK" dirty="0"/>
              <a:t>Øget rekruttering af studerende pt. ca. 85, herunder gerne en øget andel af kvinder (pt. 16-18%)</a:t>
            </a:r>
          </a:p>
          <a:p>
            <a:r>
              <a:rPr lang="da-DK" dirty="0"/>
              <a:t>Mindre frafald, pt. knapt 30%, over halvdelen af optaget har </a:t>
            </a:r>
            <a:r>
              <a:rPr lang="da-DK" dirty="0" err="1"/>
              <a:t>to-cifrede</a:t>
            </a:r>
            <a:r>
              <a:rPr lang="da-DK" dirty="0"/>
              <a:t> gennemsnitskarakterer (!)</a:t>
            </a:r>
          </a:p>
          <a:p>
            <a:r>
              <a:rPr lang="da-DK" dirty="0"/>
              <a:t>Endnu en Villum </a:t>
            </a:r>
            <a:r>
              <a:rPr lang="da-DK" dirty="0" err="1"/>
              <a:t>Investigator</a:t>
            </a:r>
            <a:r>
              <a:rPr lang="da-DK" dirty="0"/>
              <a:t>, NOVO </a:t>
            </a:r>
            <a:r>
              <a:rPr lang="da-DK" dirty="0" err="1"/>
              <a:t>challenge</a:t>
            </a:r>
            <a:r>
              <a:rPr lang="da-DK" dirty="0"/>
              <a:t> programme, et DG center, ERC </a:t>
            </a:r>
            <a:r>
              <a:rPr lang="da-DK" dirty="0" err="1"/>
              <a:t>StG</a:t>
            </a:r>
            <a:r>
              <a:rPr lang="da-DK" dirty="0"/>
              <a:t>, </a:t>
            </a:r>
            <a:r>
              <a:rPr lang="da-DK" dirty="0" err="1"/>
              <a:t>CoG</a:t>
            </a:r>
            <a:r>
              <a:rPr lang="da-DK" dirty="0"/>
              <a:t>, </a:t>
            </a:r>
            <a:r>
              <a:rPr lang="da-DK" dirty="0" err="1"/>
              <a:t>AdG</a:t>
            </a:r>
            <a:r>
              <a:rPr lang="da-DK" dirty="0"/>
              <a:t> …</a:t>
            </a:r>
          </a:p>
          <a:p>
            <a:r>
              <a:rPr lang="da-DK" dirty="0"/>
              <a:t>Større andel af kvinder i faste VIP stillinger (pt. 3/39 - 1 professor, 2 lektorer, 7.7 %). Lige muligheder, men tiltræk flere kvalificerede kvindelige ansøgere</a:t>
            </a:r>
          </a:p>
        </p:txBody>
      </p:sp>
    </p:spTree>
    <p:extLst>
      <p:ext uri="{BB962C8B-B14F-4D97-AF65-F5344CB8AC3E}">
        <p14:creationId xmlns:p14="http://schemas.microsoft.com/office/powerpoint/2010/main" val="128190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da-DK" b="1" dirty="0"/>
              <a:t>Rekruttering af studerende </a:t>
            </a:r>
          </a:p>
        </p:txBody>
      </p:sp>
      <p:sp>
        <p:nvSpPr>
          <p:cNvPr id="3" name="Pladsholder til indhold 2"/>
          <p:cNvSpPr>
            <a:spLocks noGrp="1"/>
          </p:cNvSpPr>
          <p:nvPr>
            <p:ph idx="1"/>
          </p:nvPr>
        </p:nvSpPr>
        <p:spPr>
          <a:xfrm>
            <a:off x="229532" y="1057388"/>
            <a:ext cx="10638295" cy="4593648"/>
          </a:xfrm>
        </p:spPr>
        <p:txBody>
          <a:bodyPr>
            <a:normAutofit/>
          </a:bodyPr>
          <a:lstStyle/>
          <a:p>
            <a:pPr marL="0" indent="0">
              <a:buNone/>
            </a:pPr>
            <a:r>
              <a:rPr lang="da-DK" dirty="0"/>
              <a:t>Rekrutteringsudvalget har igangsat flere tiltag, som skal gøre IFA synligt :</a:t>
            </a:r>
          </a:p>
          <a:p>
            <a:r>
              <a:rPr lang="da-DK" dirty="0"/>
              <a:t>5 små videoer om at være studerende på IFA. De kommer til at ligge på:</a:t>
            </a:r>
          </a:p>
          <a:p>
            <a:pPr lvl="1"/>
            <a:r>
              <a:rPr lang="da-DK" dirty="0"/>
              <a:t>IFA’s nye YouTube kanal</a:t>
            </a:r>
          </a:p>
          <a:p>
            <a:pPr lvl="1"/>
            <a:r>
              <a:rPr lang="da-DK" dirty="0"/>
              <a:t>IFA’s endnu nyere </a:t>
            </a:r>
            <a:r>
              <a:rPr lang="da-DK" dirty="0" err="1"/>
              <a:t>Instagram</a:t>
            </a:r>
            <a:r>
              <a:rPr lang="da-DK" dirty="0"/>
              <a:t>-profil (IFA_AU)</a:t>
            </a:r>
          </a:p>
          <a:p>
            <a:pPr marL="457200" lvl="1" indent="0">
              <a:buNone/>
            </a:pPr>
            <a:r>
              <a:rPr lang="da-DK" dirty="0">
                <a:sym typeface="Wingdings" panose="05000000000000000000" pitchFamily="2" charset="2"/>
              </a:rPr>
              <a:t> </a:t>
            </a:r>
            <a:r>
              <a:rPr lang="da-DK" dirty="0"/>
              <a:t>Husk at følge profilerne, så dit netværk finder os! </a:t>
            </a:r>
          </a:p>
          <a:p>
            <a:r>
              <a:rPr lang="da-DK" dirty="0"/>
              <a:t>Spørg en AU’er</a:t>
            </a:r>
          </a:p>
          <a:p>
            <a:r>
              <a:rPr lang="da-DK" dirty="0"/>
              <a:t>Bachelor.dk/Fysik </a:t>
            </a:r>
          </a:p>
          <a:p>
            <a:r>
              <a:rPr lang="da-DK" dirty="0"/>
              <a:t>Rekrutteringsvideo (forventes færdig primo 2021)</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126" y="5270274"/>
            <a:ext cx="3227553" cy="1344814"/>
          </a:xfrm>
          <a:prstGeom prst="rect">
            <a:avLst/>
          </a:prstGeom>
        </p:spPr>
      </p:pic>
      <p:pic>
        <p:nvPicPr>
          <p:cNvPr id="6" name="Picture 5">
            <a:extLst>
              <a:ext uri="{FF2B5EF4-FFF2-40B4-BE49-F238E27FC236}">
                <a16:creationId xmlns:a16="http://schemas.microsoft.com/office/drawing/2014/main" id="{27E71255-D81E-7245-9541-179735694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704" y="2264351"/>
            <a:ext cx="2621376" cy="4593649"/>
          </a:xfrm>
          <a:prstGeom prst="rect">
            <a:avLst/>
          </a:prstGeom>
        </p:spPr>
      </p:pic>
    </p:spTree>
    <p:extLst>
      <p:ext uri="{BB962C8B-B14F-4D97-AF65-F5344CB8AC3E}">
        <p14:creationId xmlns:p14="http://schemas.microsoft.com/office/powerpoint/2010/main" val="112689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Rekruttering af studerende </a:t>
            </a:r>
          </a:p>
        </p:txBody>
      </p:sp>
      <p:sp>
        <p:nvSpPr>
          <p:cNvPr id="3" name="Pladsholder til indhold 2"/>
          <p:cNvSpPr>
            <a:spLocks noGrp="1"/>
          </p:cNvSpPr>
          <p:nvPr>
            <p:ph idx="1"/>
          </p:nvPr>
        </p:nvSpPr>
        <p:spPr>
          <a:xfrm>
            <a:off x="838200" y="1825625"/>
            <a:ext cx="10515600" cy="4593648"/>
          </a:xfrm>
        </p:spPr>
        <p:txBody>
          <a:bodyPr>
            <a:normAutofit/>
          </a:bodyPr>
          <a:lstStyle/>
          <a:p>
            <a:pPr marL="0" indent="0">
              <a:buNone/>
            </a:pPr>
            <a:endParaRPr lang="da-DK" dirty="0"/>
          </a:p>
          <a:p>
            <a:pPr marL="0" indent="0">
              <a:buNone/>
            </a:pPr>
            <a:r>
              <a:rPr lang="da-DK" dirty="0"/>
              <a:t>IFA arbejder også med uddannelsernes “</a:t>
            </a:r>
            <a:r>
              <a:rPr lang="da-DK" b="1" i="1" dirty="0"/>
              <a:t>transferable </a:t>
            </a:r>
            <a:r>
              <a:rPr lang="da-DK" b="1" i="1" dirty="0" err="1"/>
              <a:t>skills</a:t>
            </a:r>
            <a:r>
              <a:rPr lang="da-DK" dirty="0"/>
              <a:t>” og generelle kompetencer med det håb, at det kan hjælpe med at tiltrække flere generelt og specifikt forbedre kønsbalancen.</a:t>
            </a:r>
          </a:p>
          <a:p>
            <a:pPr marL="0" indent="0">
              <a:buNone/>
            </a:pPr>
            <a:endParaRPr lang="da-DK" dirty="0"/>
          </a:p>
          <a:p>
            <a:pPr marL="0" indent="0">
              <a:buNone/>
            </a:pPr>
            <a:r>
              <a:rPr lang="da-DK" dirty="0"/>
              <a:t>Har du en idé, eller har du en studerende, der vil vise, hvad de arbejder med, så kontakt rekrutteringsudvalget.</a:t>
            </a: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486" y="4955247"/>
            <a:ext cx="3227553" cy="1344814"/>
          </a:xfrm>
          <a:prstGeom prst="rect">
            <a:avLst/>
          </a:prstGeom>
        </p:spPr>
      </p:pic>
    </p:spTree>
    <p:extLst>
      <p:ext uri="{BB962C8B-B14F-4D97-AF65-F5344CB8AC3E}">
        <p14:creationId xmlns:p14="http://schemas.microsoft.com/office/powerpoint/2010/main" val="101176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0605" y="4652303"/>
            <a:ext cx="2919290" cy="1944624"/>
          </a:xfrm>
          <a:prstGeom prst="rect">
            <a:avLst/>
          </a:prstGeom>
        </p:spPr>
      </p:pic>
      <p:sp>
        <p:nvSpPr>
          <p:cNvPr id="2" name="Titel 1"/>
          <p:cNvSpPr>
            <a:spLocks noGrp="1"/>
          </p:cNvSpPr>
          <p:nvPr>
            <p:ph type="title"/>
          </p:nvPr>
        </p:nvSpPr>
        <p:spPr>
          <a:xfrm>
            <a:off x="838200" y="0"/>
            <a:ext cx="10515600" cy="1325563"/>
          </a:xfrm>
        </p:spPr>
        <p:txBody>
          <a:bodyPr/>
          <a:lstStyle/>
          <a:p>
            <a:r>
              <a:rPr lang="da-DK" b="1" dirty="0"/>
              <a:t>Økonomi</a:t>
            </a:r>
          </a:p>
        </p:txBody>
      </p:sp>
      <p:sp>
        <p:nvSpPr>
          <p:cNvPr id="3" name="Pladsholder til indhold 2"/>
          <p:cNvSpPr>
            <a:spLocks noGrp="1"/>
          </p:cNvSpPr>
          <p:nvPr>
            <p:ph idx="1"/>
          </p:nvPr>
        </p:nvSpPr>
        <p:spPr>
          <a:xfrm>
            <a:off x="674915" y="1273277"/>
            <a:ext cx="10515600" cy="5323650"/>
          </a:xfrm>
        </p:spPr>
        <p:txBody>
          <a:bodyPr>
            <a:normAutofit/>
          </a:bodyPr>
          <a:lstStyle/>
          <a:p>
            <a:r>
              <a:rPr lang="da-DK" dirty="0"/>
              <a:t>Inddækning (forskningsrelaterede udgifter) fortsættes</a:t>
            </a:r>
          </a:p>
          <a:p>
            <a:r>
              <a:rPr lang="da-DK" dirty="0"/>
              <a:t>Bidrag til fællesadministrationen udgør ca. 25% af omsætningen: adskillige fonde tillader kun overhead der er betydeligt lavere</a:t>
            </a:r>
          </a:p>
          <a:p>
            <a:r>
              <a:rPr lang="da-DK" dirty="0"/>
              <a:t>Forskningen og den forskningsbaserede undervisning skal kunne hente ‘det tabte’ ind igen</a:t>
            </a:r>
          </a:p>
          <a:p>
            <a:r>
              <a:rPr lang="da-DK" dirty="0"/>
              <a:t>1 STÅ giver ca. 170 </a:t>
            </a:r>
            <a:r>
              <a:rPr lang="da-DK" dirty="0" err="1"/>
              <a:t>kkr</a:t>
            </a:r>
            <a:r>
              <a:rPr lang="da-DK" dirty="0"/>
              <a:t>. (</a:t>
            </a:r>
            <a:r>
              <a:rPr lang="da-DK" dirty="0" err="1"/>
              <a:t>udd.tilskud</a:t>
            </a:r>
            <a:r>
              <a:rPr lang="da-DK" dirty="0"/>
              <a:t> = 67.700, takst 3)</a:t>
            </a:r>
          </a:p>
          <a:p>
            <a:r>
              <a:rPr lang="en-GB" dirty="0" err="1"/>
              <a:t>Finanslovens</a:t>
            </a:r>
            <a:r>
              <a:rPr lang="en-GB" dirty="0"/>
              <a:t> </a:t>
            </a:r>
            <a:r>
              <a:rPr lang="en-GB" dirty="0" err="1"/>
              <a:t>basismidler</a:t>
            </a:r>
            <a:r>
              <a:rPr lang="en-GB" dirty="0"/>
              <a:t> </a:t>
            </a:r>
            <a:r>
              <a:rPr lang="en-GB" dirty="0" err="1"/>
              <a:t>til</a:t>
            </a:r>
            <a:r>
              <a:rPr lang="en-GB" dirty="0"/>
              <a:t> </a:t>
            </a:r>
            <a:r>
              <a:rPr lang="en-GB" dirty="0" err="1"/>
              <a:t>forskning</a:t>
            </a:r>
            <a:r>
              <a:rPr lang="en-GB" dirty="0"/>
              <a:t>:</a:t>
            </a:r>
          </a:p>
          <a:p>
            <a:pPr lvl="1"/>
            <a:r>
              <a:rPr lang="en-GB" dirty="0"/>
              <a:t>45 % </a:t>
            </a:r>
            <a:r>
              <a:rPr lang="en-GB" dirty="0" err="1"/>
              <a:t>fordeles</a:t>
            </a:r>
            <a:r>
              <a:rPr lang="en-GB" dirty="0"/>
              <a:t> </a:t>
            </a:r>
            <a:r>
              <a:rPr lang="en-GB" dirty="0" err="1"/>
              <a:t>efter</a:t>
            </a:r>
            <a:r>
              <a:rPr lang="en-GB" dirty="0"/>
              <a:t> </a:t>
            </a:r>
            <a:r>
              <a:rPr lang="en-GB" dirty="0" err="1"/>
              <a:t>uddannelsestilskud</a:t>
            </a:r>
            <a:endParaRPr lang="en-GB" dirty="0"/>
          </a:p>
          <a:p>
            <a:pPr lvl="1"/>
            <a:r>
              <a:rPr lang="en-GB" dirty="0"/>
              <a:t>20 % </a:t>
            </a:r>
            <a:r>
              <a:rPr lang="en-GB" dirty="0" err="1"/>
              <a:t>fordeles</a:t>
            </a:r>
            <a:r>
              <a:rPr lang="en-GB" dirty="0"/>
              <a:t> </a:t>
            </a:r>
            <a:r>
              <a:rPr lang="en-GB" dirty="0" err="1"/>
              <a:t>efter</a:t>
            </a:r>
            <a:r>
              <a:rPr lang="en-GB" dirty="0"/>
              <a:t> </a:t>
            </a:r>
            <a:r>
              <a:rPr lang="en-GB" dirty="0" err="1"/>
              <a:t>forskningsvirksomhed</a:t>
            </a:r>
            <a:r>
              <a:rPr lang="en-GB" dirty="0"/>
              <a:t> </a:t>
            </a:r>
            <a:r>
              <a:rPr lang="en-GB" dirty="0" err="1"/>
              <a:t>finansieret</a:t>
            </a:r>
            <a:r>
              <a:rPr lang="en-GB" dirty="0"/>
              <a:t> </a:t>
            </a:r>
            <a:r>
              <a:rPr lang="en-GB" dirty="0" err="1"/>
              <a:t>af</a:t>
            </a:r>
            <a:r>
              <a:rPr lang="en-GB" dirty="0"/>
              <a:t> </a:t>
            </a:r>
            <a:r>
              <a:rPr lang="en-GB" dirty="0" err="1"/>
              <a:t>eksterne</a:t>
            </a:r>
            <a:r>
              <a:rPr lang="en-GB" dirty="0"/>
              <a:t> </a:t>
            </a:r>
            <a:r>
              <a:rPr lang="en-GB" dirty="0" err="1"/>
              <a:t>midler</a:t>
            </a:r>
            <a:endParaRPr lang="en-GB" dirty="0"/>
          </a:p>
          <a:p>
            <a:pPr lvl="1"/>
            <a:r>
              <a:rPr lang="en-GB" dirty="0"/>
              <a:t>25 % </a:t>
            </a:r>
            <a:r>
              <a:rPr lang="en-GB" dirty="0" err="1"/>
              <a:t>fordeles</a:t>
            </a:r>
            <a:r>
              <a:rPr lang="en-GB" dirty="0"/>
              <a:t> </a:t>
            </a:r>
            <a:r>
              <a:rPr lang="en-GB" dirty="0" err="1"/>
              <a:t>efter</a:t>
            </a:r>
            <a:r>
              <a:rPr lang="en-GB" dirty="0"/>
              <a:t> </a:t>
            </a:r>
            <a:r>
              <a:rPr lang="en-GB" dirty="0" err="1"/>
              <a:t>forskningsbibliometri</a:t>
            </a:r>
            <a:endParaRPr lang="en-GB" dirty="0"/>
          </a:p>
          <a:p>
            <a:pPr lvl="1"/>
            <a:r>
              <a:rPr lang="en-GB" dirty="0"/>
              <a:t>10 % </a:t>
            </a:r>
            <a:r>
              <a:rPr lang="en-GB" dirty="0" err="1"/>
              <a:t>fordeles</a:t>
            </a:r>
            <a:r>
              <a:rPr lang="en-GB" dirty="0"/>
              <a:t> </a:t>
            </a:r>
            <a:r>
              <a:rPr lang="en-GB" dirty="0" err="1"/>
              <a:t>efter</a:t>
            </a:r>
            <a:r>
              <a:rPr lang="en-GB" dirty="0"/>
              <a:t> </a:t>
            </a:r>
            <a:r>
              <a:rPr lang="en-GB" dirty="0" err="1"/>
              <a:t>antallet</a:t>
            </a:r>
            <a:r>
              <a:rPr lang="en-GB" dirty="0"/>
              <a:t> </a:t>
            </a:r>
            <a:r>
              <a:rPr lang="en-GB" dirty="0" err="1"/>
              <a:t>af</a:t>
            </a:r>
            <a:r>
              <a:rPr lang="en-GB" dirty="0"/>
              <a:t> </a:t>
            </a:r>
            <a:r>
              <a:rPr lang="en-GB" dirty="0" err="1"/>
              <a:t>færdiguddannede</a:t>
            </a:r>
            <a:r>
              <a:rPr lang="en-GB" dirty="0"/>
              <a:t> </a:t>
            </a:r>
            <a:r>
              <a:rPr lang="en-GB" dirty="0" err="1"/>
              <a:t>ph.d'ere</a:t>
            </a:r>
            <a:endParaRPr lang="en-GB" dirty="0"/>
          </a:p>
          <a:p>
            <a:pPr lvl="1"/>
            <a:endParaRPr lang="da-DK" dirty="0"/>
          </a:p>
          <a:p>
            <a:endParaRPr lang="da-DK" dirty="0"/>
          </a:p>
          <a:p>
            <a:pPr marL="0" indent="0">
              <a:buNone/>
            </a:pPr>
            <a:endParaRPr lang="da-DK" i="1" dirty="0"/>
          </a:p>
        </p:txBody>
      </p:sp>
    </p:spTree>
    <p:extLst>
      <p:ext uri="{BB962C8B-B14F-4D97-AF65-F5344CB8AC3E}">
        <p14:creationId xmlns:p14="http://schemas.microsoft.com/office/powerpoint/2010/main" val="316123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0605" y="4652303"/>
            <a:ext cx="2919290" cy="1944624"/>
          </a:xfrm>
          <a:prstGeom prst="rect">
            <a:avLst/>
          </a:prstGeom>
        </p:spPr>
      </p:pic>
      <p:sp>
        <p:nvSpPr>
          <p:cNvPr id="2" name="Titel 1"/>
          <p:cNvSpPr>
            <a:spLocks noGrp="1"/>
          </p:cNvSpPr>
          <p:nvPr>
            <p:ph type="title"/>
          </p:nvPr>
        </p:nvSpPr>
        <p:spPr>
          <a:xfrm>
            <a:off x="838200" y="0"/>
            <a:ext cx="10515600" cy="1325563"/>
          </a:xfrm>
        </p:spPr>
        <p:txBody>
          <a:bodyPr/>
          <a:lstStyle/>
          <a:p>
            <a:r>
              <a:rPr lang="da-DK" b="1" dirty="0"/>
              <a:t>Økonomi</a:t>
            </a:r>
          </a:p>
        </p:txBody>
      </p:sp>
      <p:sp>
        <p:nvSpPr>
          <p:cNvPr id="3" name="Pladsholder til indhold 2"/>
          <p:cNvSpPr>
            <a:spLocks noGrp="1"/>
          </p:cNvSpPr>
          <p:nvPr>
            <p:ph idx="1"/>
          </p:nvPr>
        </p:nvSpPr>
        <p:spPr>
          <a:xfrm>
            <a:off x="315686" y="1186544"/>
            <a:ext cx="11288485" cy="5671456"/>
          </a:xfrm>
        </p:spPr>
        <p:txBody>
          <a:bodyPr>
            <a:normAutofit/>
          </a:bodyPr>
          <a:lstStyle/>
          <a:p>
            <a:r>
              <a:rPr lang="da-DK" dirty="0"/>
              <a:t>Cirkatal for </a:t>
            </a:r>
            <a:r>
              <a:rPr lang="da-DK" dirty="0" err="1"/>
              <a:t>IFAs</a:t>
            </a:r>
            <a:r>
              <a:rPr lang="da-DK" dirty="0"/>
              <a:t> årlige indtægter og udgifter</a:t>
            </a:r>
          </a:p>
          <a:p>
            <a:pPr marL="0" indent="0">
              <a:buNone/>
            </a:pPr>
            <a:endParaRPr lang="da-DK" dirty="0"/>
          </a:p>
          <a:p>
            <a:pPr lvl="1"/>
            <a:r>
              <a:rPr lang="da-DK" dirty="0"/>
              <a:t>Uddannelsestilskud		   21 mio.</a:t>
            </a:r>
          </a:p>
          <a:p>
            <a:pPr lvl="1"/>
            <a:r>
              <a:rPr lang="da-DK" dirty="0"/>
              <a:t>Finanslovens forskningsmidler	   81 mio. (45udd-20ekst-25bib-10phd modellen)</a:t>
            </a:r>
          </a:p>
          <a:p>
            <a:pPr lvl="1"/>
            <a:r>
              <a:rPr lang="da-DK" dirty="0"/>
              <a:t>Eksterne fonde			 120 mio. (I er dygtige til at hjemhente fondsmidler)</a:t>
            </a:r>
          </a:p>
          <a:p>
            <a:pPr lvl="1"/>
            <a:r>
              <a:rPr lang="da-DK" dirty="0"/>
              <a:t>Lønninger			-120 mio.</a:t>
            </a:r>
          </a:p>
          <a:p>
            <a:pPr lvl="1"/>
            <a:r>
              <a:rPr lang="da-DK" dirty="0"/>
              <a:t>Bygninger			  -16 mio. (husleje, ca. 3000 </a:t>
            </a:r>
            <a:r>
              <a:rPr lang="da-DK" dirty="0" err="1"/>
              <a:t>kr</a:t>
            </a:r>
            <a:r>
              <a:rPr lang="da-DK" dirty="0"/>
              <a:t>/</a:t>
            </a:r>
            <a:r>
              <a:rPr lang="da-DK" dirty="0" err="1"/>
              <a:t>kvm</a:t>
            </a:r>
            <a:r>
              <a:rPr lang="da-DK" dirty="0"/>
              <a:t>/år)</a:t>
            </a:r>
          </a:p>
          <a:p>
            <a:pPr lvl="1"/>
            <a:r>
              <a:rPr lang="da-DK" dirty="0"/>
              <a:t>AU+ST </a:t>
            </a:r>
            <a:r>
              <a:rPr lang="da-DK" dirty="0" err="1"/>
              <a:t>fælles+adm</a:t>
            </a:r>
            <a:r>
              <a:rPr lang="da-DK" dirty="0"/>
              <a:t>.		  -33 mio.</a:t>
            </a:r>
          </a:p>
          <a:p>
            <a:pPr lvl="1"/>
            <a:r>
              <a:rPr lang="da-DK" dirty="0"/>
              <a:t>USM+ST ledelsespulje		    -9 mio.</a:t>
            </a:r>
          </a:p>
          <a:p>
            <a:pPr lvl="1"/>
            <a:r>
              <a:rPr lang="da-DK" dirty="0"/>
              <a:t>Øvrige puljer			    -9 mio.</a:t>
            </a:r>
          </a:p>
          <a:p>
            <a:pPr lvl="1"/>
            <a:r>
              <a:rPr lang="da-DK" dirty="0"/>
              <a:t>Afskrivninger			  -13 mio.</a:t>
            </a:r>
          </a:p>
          <a:p>
            <a:pPr lvl="1"/>
            <a:r>
              <a:rPr lang="da-DK" dirty="0"/>
              <a:t>Øvrig drift, </a:t>
            </a:r>
            <a:r>
              <a:rPr lang="da-DK" dirty="0" err="1"/>
              <a:t>iCentre</a:t>
            </a:r>
            <a:r>
              <a:rPr lang="da-DK" dirty="0"/>
              <a:t>, køb/salg	  -22 mio.</a:t>
            </a:r>
          </a:p>
        </p:txBody>
      </p:sp>
    </p:spTree>
    <p:extLst>
      <p:ext uri="{BB962C8B-B14F-4D97-AF65-F5344CB8AC3E}">
        <p14:creationId xmlns:p14="http://schemas.microsoft.com/office/powerpoint/2010/main" val="12298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Kemikaliesikkerhed</a:t>
            </a:r>
          </a:p>
        </p:txBody>
      </p:sp>
      <p:sp>
        <p:nvSpPr>
          <p:cNvPr id="3" name="Pladsholder til indhold 2"/>
          <p:cNvSpPr>
            <a:spLocks noGrp="1"/>
          </p:cNvSpPr>
          <p:nvPr>
            <p:ph idx="1"/>
          </p:nvPr>
        </p:nvSpPr>
        <p:spPr/>
        <p:txBody>
          <a:bodyPr>
            <a:normAutofit/>
          </a:bodyPr>
          <a:lstStyle/>
          <a:p>
            <a:r>
              <a:rPr lang="da-DK" dirty="0"/>
              <a:t>Vi oplever stor interesse for at få hjælp til kemikalieindkøb og til at lave kemiske risikovurderinger. </a:t>
            </a:r>
            <a:r>
              <a:rPr lang="da-DK" b="1" dirty="0"/>
              <a:t>Det er vi rigtig glade for!</a:t>
            </a:r>
          </a:p>
          <a:p>
            <a:endParaRPr lang="da-DK" b="1" dirty="0"/>
          </a:p>
          <a:p>
            <a:r>
              <a:rPr lang="da-DK" dirty="0"/>
              <a:t>Skal du have hjælp til kemisikkerhed, så kontakt os på:</a:t>
            </a:r>
          </a:p>
          <a:p>
            <a:pPr lvl="1"/>
            <a:r>
              <a:rPr lang="da-DK" dirty="0">
                <a:hlinkClick r:id="rId3"/>
              </a:rPr>
              <a:t>kemisikkerhed@phys.au.dk</a:t>
            </a:r>
            <a:r>
              <a:rPr lang="da-DK" dirty="0"/>
              <a:t> eller</a:t>
            </a:r>
          </a:p>
          <a:p>
            <a:pPr lvl="1"/>
            <a:r>
              <a:rPr lang="da-DK" dirty="0"/>
              <a:t>Fremmøde tirsdage og torsdage kl. 9-12 (1522-332)</a:t>
            </a:r>
          </a:p>
          <a:p>
            <a:endParaRPr lang="da-DK" dirty="0"/>
          </a:p>
          <a:p>
            <a:r>
              <a:rPr lang="da-DK" dirty="0"/>
              <a:t>Husk at kontakte os </a:t>
            </a:r>
            <a:r>
              <a:rPr lang="da-DK" u="sng" dirty="0"/>
              <a:t>i god tid</a:t>
            </a:r>
            <a:r>
              <a:rPr lang="da-DK" dirty="0"/>
              <a:t>, inden du skal i gang!</a:t>
            </a:r>
          </a:p>
          <a:p>
            <a:pPr marL="0" indent="0">
              <a:buNone/>
            </a:pPr>
            <a:endParaRPr lang="da-DK" dirty="0"/>
          </a:p>
          <a:p>
            <a:endParaRPr lang="da-DK" dirty="0"/>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5601" y="4572880"/>
            <a:ext cx="3311912" cy="1604083"/>
          </a:xfrm>
          <a:prstGeom prst="rect">
            <a:avLst/>
          </a:prstGeom>
        </p:spPr>
      </p:pic>
    </p:spTree>
    <p:extLst>
      <p:ext uri="{BB962C8B-B14F-4D97-AF65-F5344CB8AC3E}">
        <p14:creationId xmlns:p14="http://schemas.microsoft.com/office/powerpoint/2010/main" val="256750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IT-sikkerhed</a:t>
            </a:r>
          </a:p>
        </p:txBody>
      </p:sp>
      <p:sp>
        <p:nvSpPr>
          <p:cNvPr id="3" name="Pladsholder til indhold 2"/>
          <p:cNvSpPr>
            <a:spLocks noGrp="1"/>
          </p:cNvSpPr>
          <p:nvPr>
            <p:ph idx="1"/>
          </p:nvPr>
        </p:nvSpPr>
        <p:spPr>
          <a:xfrm>
            <a:off x="681182" y="1690688"/>
            <a:ext cx="10515600" cy="4351338"/>
          </a:xfrm>
        </p:spPr>
        <p:txBody>
          <a:bodyPr>
            <a:normAutofit/>
          </a:bodyPr>
          <a:lstStyle/>
          <a:p>
            <a:r>
              <a:rPr lang="da-DK" dirty="0"/>
              <a:t>4-års forældelsesfrist af computere, dog undtagelse hvis jeres computer har:</a:t>
            </a:r>
          </a:p>
          <a:p>
            <a:pPr lvl="1"/>
            <a:r>
              <a:rPr lang="da-DK" dirty="0"/>
              <a:t>Understøttet OS (Windows: Skal være Windows 10)</a:t>
            </a:r>
          </a:p>
          <a:p>
            <a:pPr lvl="1"/>
            <a:r>
              <a:rPr lang="da-DK" dirty="0"/>
              <a:t>Alt software inklusiv OS holdes opdateret</a:t>
            </a:r>
          </a:p>
          <a:p>
            <a:pPr lvl="1"/>
            <a:r>
              <a:rPr lang="da-DK" dirty="0"/>
              <a:t>Windows-computere skal køre et opdateret AU anti-virus software</a:t>
            </a:r>
          </a:p>
          <a:p>
            <a:pPr lvl="1"/>
            <a:r>
              <a:rPr lang="da-DK" dirty="0"/>
              <a:t>Ellers fungerer uden problemer</a:t>
            </a:r>
          </a:p>
          <a:p>
            <a:pPr lvl="1"/>
            <a:endParaRPr lang="da-DK" dirty="0"/>
          </a:p>
          <a:p>
            <a:pPr marL="457200" lvl="1" indent="0">
              <a:buNone/>
            </a:pPr>
            <a:r>
              <a:rPr lang="da-DK" dirty="0"/>
              <a:t>Efter 4 år er der dog ikke længere IT-support eller serviceaftale på den,</a:t>
            </a:r>
          </a:p>
          <a:p>
            <a:pPr marL="457200" lvl="1" indent="0">
              <a:buNone/>
            </a:pPr>
            <a:r>
              <a:rPr lang="da-DK" dirty="0"/>
              <a:t>så hvis der opstår problemer, skal den skiftes.</a:t>
            </a:r>
          </a:p>
          <a:p>
            <a:pPr lvl="1"/>
            <a:endParaRPr lang="da-DK" dirty="0"/>
          </a:p>
        </p:txBody>
      </p:sp>
      <p:sp>
        <p:nvSpPr>
          <p:cNvPr id="4" name="object 3"/>
          <p:cNvSpPr/>
          <p:nvPr/>
        </p:nvSpPr>
        <p:spPr>
          <a:xfrm>
            <a:off x="8595391" y="5148527"/>
            <a:ext cx="3118629" cy="144161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0117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IT-sikkerhed</a:t>
            </a:r>
          </a:p>
        </p:txBody>
      </p:sp>
      <p:sp>
        <p:nvSpPr>
          <p:cNvPr id="3" name="Pladsholder til indhold 2"/>
          <p:cNvSpPr>
            <a:spLocks noGrp="1"/>
          </p:cNvSpPr>
          <p:nvPr>
            <p:ph idx="1"/>
          </p:nvPr>
        </p:nvSpPr>
        <p:spPr/>
        <p:txBody>
          <a:bodyPr>
            <a:normAutofit lnSpcReduction="10000"/>
          </a:bodyPr>
          <a:lstStyle/>
          <a:p>
            <a:r>
              <a:rPr lang="da-DK" dirty="0"/>
              <a:t>Overflytning til </a:t>
            </a:r>
            <a:r>
              <a:rPr lang="da-DK" dirty="0" err="1"/>
              <a:t>OneDrive</a:t>
            </a:r>
            <a:r>
              <a:rPr lang="da-DK" dirty="0"/>
              <a:t>: Vær ikke nervøs – alt går godt </a:t>
            </a:r>
            <a:r>
              <a:rPr lang="da-DK" dirty="0">
                <a:sym typeface="Wingdings" panose="05000000000000000000" pitchFamily="2" charset="2"/>
              </a:rPr>
              <a:t></a:t>
            </a:r>
          </a:p>
          <a:p>
            <a:endParaRPr lang="da-DK" dirty="0"/>
          </a:p>
          <a:p>
            <a:r>
              <a:rPr lang="da-DK" dirty="0"/>
              <a:t>IT-sikkerhed</a:t>
            </a:r>
          </a:p>
          <a:p>
            <a:pPr lvl="1"/>
            <a:r>
              <a:rPr lang="da-DK" dirty="0"/>
              <a:t>Pas på ”</a:t>
            </a:r>
            <a:r>
              <a:rPr lang="da-DK" dirty="0" err="1"/>
              <a:t>phishing</a:t>
            </a:r>
            <a:r>
              <a:rPr lang="da-DK" dirty="0"/>
              <a:t> mails” (meld til IT, hvis du falder i)</a:t>
            </a:r>
          </a:p>
          <a:p>
            <a:pPr lvl="1"/>
            <a:r>
              <a:rPr lang="da-DK" dirty="0"/>
              <a:t>Lav et godt password og undgå at genbruge det</a:t>
            </a:r>
          </a:p>
          <a:p>
            <a:pPr lvl="1"/>
            <a:r>
              <a:rPr lang="da-DK" dirty="0"/>
              <a:t>Husk at låse din computer, når du forlader den</a:t>
            </a:r>
          </a:p>
          <a:p>
            <a:pPr lvl="1"/>
            <a:r>
              <a:rPr lang="da-DK" dirty="0"/>
              <a:t>Benyt i videst muligt omfang VPN, når du f.eks. arbejder hjemmefra, hvis du har en AU-computer</a:t>
            </a:r>
          </a:p>
          <a:p>
            <a:endParaRPr lang="da-DK" dirty="0">
              <a:sym typeface="Wingdings" panose="05000000000000000000" pitchFamily="2" charset="2"/>
            </a:endParaRPr>
          </a:p>
          <a:p>
            <a:r>
              <a:rPr lang="da-DK" dirty="0">
                <a:sym typeface="Wingdings" panose="05000000000000000000" pitchFamily="2" charset="2"/>
              </a:rPr>
              <a:t>Hvor finder du mere info? (Se næste slide)</a:t>
            </a:r>
            <a:endParaRPr lang="da-DK" dirty="0"/>
          </a:p>
        </p:txBody>
      </p:sp>
      <p:sp>
        <p:nvSpPr>
          <p:cNvPr id="4" name="object 3"/>
          <p:cNvSpPr/>
          <p:nvPr/>
        </p:nvSpPr>
        <p:spPr>
          <a:xfrm>
            <a:off x="8542083" y="5114167"/>
            <a:ext cx="3118629" cy="144161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0535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b="1" dirty="0"/>
          </a:p>
        </p:txBody>
      </p:sp>
      <p:pic>
        <p:nvPicPr>
          <p:cNvPr id="6" name="Pladsholder til indhold 5"/>
          <p:cNvPicPr>
            <a:picLocks noGrp="1" noChangeAspect="1"/>
          </p:cNvPicPr>
          <p:nvPr>
            <p:ph idx="1"/>
          </p:nvPr>
        </p:nvPicPr>
        <p:blipFill>
          <a:blip r:embed="rId3"/>
          <a:stretch>
            <a:fillRect/>
          </a:stretch>
        </p:blipFill>
        <p:spPr>
          <a:xfrm>
            <a:off x="1285264" y="811984"/>
            <a:ext cx="9678300" cy="5444044"/>
          </a:xfrm>
          <a:prstGeom prst="rect">
            <a:avLst/>
          </a:prstGeom>
        </p:spPr>
      </p:pic>
      <p:sp>
        <p:nvSpPr>
          <p:cNvPr id="7" name="Ellipse 6"/>
          <p:cNvSpPr/>
          <p:nvPr/>
        </p:nvSpPr>
        <p:spPr>
          <a:xfrm>
            <a:off x="6540627" y="5343504"/>
            <a:ext cx="1845734" cy="6031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9" name="Lige pilforbindelse 8"/>
          <p:cNvCxnSpPr/>
          <p:nvPr/>
        </p:nvCxnSpPr>
        <p:spPr>
          <a:xfrm flipH="1">
            <a:off x="8451400" y="4003315"/>
            <a:ext cx="1092970" cy="13265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kstfelt 9"/>
          <p:cNvSpPr txBox="1"/>
          <p:nvPr/>
        </p:nvSpPr>
        <p:spPr>
          <a:xfrm>
            <a:off x="8338897" y="3633983"/>
            <a:ext cx="2911764" cy="369332"/>
          </a:xfrm>
          <a:prstGeom prst="rect">
            <a:avLst/>
          </a:prstGeom>
          <a:noFill/>
        </p:spPr>
        <p:txBody>
          <a:bodyPr wrap="square" rtlCol="0">
            <a:spAutoFit/>
          </a:bodyPr>
          <a:lstStyle/>
          <a:p>
            <a:r>
              <a:rPr lang="da-DK" b="1" dirty="0">
                <a:solidFill>
                  <a:srgbClr val="FF0000"/>
                </a:solidFill>
              </a:rPr>
              <a:t>IFA’s medarbejderportal</a:t>
            </a:r>
          </a:p>
        </p:txBody>
      </p:sp>
    </p:spTree>
    <p:extLst>
      <p:ext uri="{BB962C8B-B14F-4D97-AF65-F5344CB8AC3E}">
        <p14:creationId xmlns:p14="http://schemas.microsoft.com/office/powerpoint/2010/main" val="327426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3"/>
          <a:stretch>
            <a:fillRect/>
          </a:stretch>
        </p:blipFill>
        <p:spPr>
          <a:xfrm>
            <a:off x="1536444" y="952041"/>
            <a:ext cx="9817356" cy="5522263"/>
          </a:xfrm>
          <a:prstGeom prst="rect">
            <a:avLst/>
          </a:prstGeom>
        </p:spPr>
      </p:pic>
      <p:sp>
        <p:nvSpPr>
          <p:cNvPr id="6" name="Ellipse 5"/>
          <p:cNvSpPr/>
          <p:nvPr/>
        </p:nvSpPr>
        <p:spPr>
          <a:xfrm>
            <a:off x="2750896" y="5227782"/>
            <a:ext cx="1845734" cy="7412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 name="Lige pilforbindelse 6"/>
          <p:cNvCxnSpPr/>
          <p:nvPr/>
        </p:nvCxnSpPr>
        <p:spPr>
          <a:xfrm>
            <a:off x="969818" y="3916218"/>
            <a:ext cx="1781078" cy="13115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felt 7"/>
          <p:cNvSpPr txBox="1"/>
          <p:nvPr/>
        </p:nvSpPr>
        <p:spPr>
          <a:xfrm>
            <a:off x="164715" y="3380787"/>
            <a:ext cx="1455882" cy="646331"/>
          </a:xfrm>
          <a:prstGeom prst="rect">
            <a:avLst/>
          </a:prstGeom>
          <a:noFill/>
        </p:spPr>
        <p:txBody>
          <a:bodyPr wrap="square" rtlCol="0">
            <a:spAutoFit/>
          </a:bodyPr>
          <a:lstStyle/>
          <a:p>
            <a:r>
              <a:rPr lang="da-DK" b="1" dirty="0">
                <a:solidFill>
                  <a:srgbClr val="FF0000"/>
                </a:solidFill>
              </a:rPr>
              <a:t>IT-sikkerhed på AU</a:t>
            </a:r>
          </a:p>
        </p:txBody>
      </p:sp>
    </p:spTree>
    <p:extLst>
      <p:ext uri="{BB962C8B-B14F-4D97-AF65-F5344CB8AC3E}">
        <p14:creationId xmlns:p14="http://schemas.microsoft.com/office/powerpoint/2010/main" val="276714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Kort nyt</a:t>
            </a:r>
          </a:p>
        </p:txBody>
      </p:sp>
      <p:sp>
        <p:nvSpPr>
          <p:cNvPr id="3" name="Pladsholder til indhold 2"/>
          <p:cNvSpPr>
            <a:spLocks noGrp="1"/>
          </p:cNvSpPr>
          <p:nvPr>
            <p:ph idx="1"/>
          </p:nvPr>
        </p:nvSpPr>
        <p:spPr>
          <a:xfrm>
            <a:off x="838200" y="1825625"/>
            <a:ext cx="10515600" cy="4556702"/>
          </a:xfrm>
        </p:spPr>
        <p:txBody>
          <a:bodyPr>
            <a:normAutofit fontScale="92500" lnSpcReduction="10000"/>
          </a:bodyPr>
          <a:lstStyle/>
          <a:p>
            <a:r>
              <a:rPr lang="da-DK" dirty="0"/>
              <a:t>Nye prodekaner for forskning (David Egholm) og uddannelse (Kristine Kilså)</a:t>
            </a:r>
          </a:p>
          <a:p>
            <a:endParaRPr lang="da-DK" dirty="0"/>
          </a:p>
          <a:p>
            <a:endParaRPr lang="da-DK" dirty="0"/>
          </a:p>
          <a:p>
            <a:endParaRPr lang="da-DK" dirty="0"/>
          </a:p>
          <a:p>
            <a:endParaRPr lang="da-DK" dirty="0"/>
          </a:p>
          <a:p>
            <a:endParaRPr lang="da-DK" dirty="0"/>
          </a:p>
          <a:p>
            <a:endParaRPr lang="da-DK" dirty="0"/>
          </a:p>
          <a:p>
            <a:r>
              <a:rPr lang="da-DK" dirty="0"/>
              <a:t>Jacob Sherson og Science at Home er flyttet til BSS</a:t>
            </a:r>
          </a:p>
          <a:p>
            <a:r>
              <a:rPr lang="da-DK" dirty="0"/>
              <a:t>Michael Drewsen (VIP, Hans Kjeldsen suppleant) og Katrine Vasegaard (TAP) i Akademisk Råd på NAT</a:t>
            </a:r>
          </a:p>
          <a:p>
            <a:endParaRPr lang="da-DK" dirty="0"/>
          </a:p>
          <a:p>
            <a:pPr marL="0" indent="0">
              <a:buNone/>
            </a:pPr>
            <a:endParaRPr lang="da-DK" dirty="0"/>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9" y="2464110"/>
            <a:ext cx="1744476" cy="2054121"/>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046" y="2273528"/>
            <a:ext cx="1824182" cy="2435283"/>
          </a:xfrm>
          <a:prstGeom prst="rect">
            <a:avLst/>
          </a:prstGeom>
        </p:spPr>
      </p:pic>
    </p:spTree>
    <p:extLst>
      <p:ext uri="{BB962C8B-B14F-4D97-AF65-F5344CB8AC3E}">
        <p14:creationId xmlns:p14="http://schemas.microsoft.com/office/powerpoint/2010/main" val="299736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193212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MUS</a:t>
            </a:r>
          </a:p>
        </p:txBody>
      </p:sp>
      <p:sp>
        <p:nvSpPr>
          <p:cNvPr id="3" name="Pladsholder til indhold 2"/>
          <p:cNvSpPr>
            <a:spLocks noGrp="1"/>
          </p:cNvSpPr>
          <p:nvPr>
            <p:ph idx="1"/>
          </p:nvPr>
        </p:nvSpPr>
        <p:spPr/>
        <p:txBody>
          <a:bodyPr/>
          <a:lstStyle/>
          <a:p>
            <a:r>
              <a:rPr lang="da-DK" dirty="0"/>
              <a:t>Tak for samtalerne</a:t>
            </a:r>
          </a:p>
          <a:p>
            <a:r>
              <a:rPr lang="da-DK" dirty="0"/>
              <a:t>MUS-statistik 2020 (Næste slides)</a:t>
            </a:r>
          </a:p>
        </p:txBody>
      </p:sp>
      <p:pic>
        <p:nvPicPr>
          <p:cNvPr id="4" name="Billede 3"/>
          <p:cNvPicPr>
            <a:picLocks noChangeAspect="1"/>
          </p:cNvPicPr>
          <p:nvPr/>
        </p:nvPicPr>
        <p:blipFill>
          <a:blip r:embed="rId3"/>
          <a:stretch>
            <a:fillRect/>
          </a:stretch>
        </p:blipFill>
        <p:spPr>
          <a:xfrm>
            <a:off x="7033326" y="3132735"/>
            <a:ext cx="3752427" cy="2384981"/>
          </a:xfrm>
          <a:prstGeom prst="rect">
            <a:avLst/>
          </a:prstGeom>
        </p:spPr>
      </p:pic>
    </p:spTree>
    <p:extLst>
      <p:ext uri="{BB962C8B-B14F-4D97-AF65-F5344CB8AC3E}">
        <p14:creationId xmlns:p14="http://schemas.microsoft.com/office/powerpoint/2010/main" val="476407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7" name="Pladsholder til indhold 6"/>
          <p:cNvPicPr>
            <a:picLocks noGrp="1" noChangeAspect="1"/>
          </p:cNvPicPr>
          <p:nvPr>
            <p:ph idx="1"/>
          </p:nvPr>
        </p:nvPicPr>
        <p:blipFill>
          <a:blip r:embed="rId3"/>
          <a:stretch>
            <a:fillRect/>
          </a:stretch>
        </p:blipFill>
        <p:spPr>
          <a:xfrm>
            <a:off x="1274884" y="434988"/>
            <a:ext cx="9642231" cy="6011606"/>
          </a:xfrm>
          <a:prstGeom prst="rect">
            <a:avLst/>
          </a:prstGeom>
        </p:spPr>
      </p:pic>
      <p:sp>
        <p:nvSpPr>
          <p:cNvPr id="8" name="Ellipse 7"/>
          <p:cNvSpPr/>
          <p:nvPr/>
        </p:nvSpPr>
        <p:spPr>
          <a:xfrm>
            <a:off x="1845733" y="1439333"/>
            <a:ext cx="1845734" cy="51392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5718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358774" y="494371"/>
            <a:ext cx="9385425" cy="6057731"/>
          </a:xfrm>
          <a:prstGeom prst="rect">
            <a:avLst/>
          </a:prstGeom>
        </p:spPr>
      </p:pic>
      <p:sp>
        <p:nvSpPr>
          <p:cNvPr id="5" name="Ellipse 4"/>
          <p:cNvSpPr/>
          <p:nvPr/>
        </p:nvSpPr>
        <p:spPr>
          <a:xfrm>
            <a:off x="4623438" y="1412835"/>
            <a:ext cx="2036154" cy="51392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6358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177940" y="573603"/>
            <a:ext cx="9947260" cy="6236407"/>
          </a:xfrm>
          <a:prstGeom prst="rect">
            <a:avLst/>
          </a:prstGeom>
        </p:spPr>
      </p:pic>
      <p:sp>
        <p:nvSpPr>
          <p:cNvPr id="5" name="Ellipse 4"/>
          <p:cNvSpPr/>
          <p:nvPr/>
        </p:nvSpPr>
        <p:spPr>
          <a:xfrm>
            <a:off x="4546122" y="1670743"/>
            <a:ext cx="2191108" cy="51392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9554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495084" y="457199"/>
            <a:ext cx="9526209" cy="6062134"/>
          </a:xfrm>
          <a:prstGeom prst="rect">
            <a:avLst/>
          </a:prstGeom>
        </p:spPr>
      </p:pic>
      <p:sp>
        <p:nvSpPr>
          <p:cNvPr id="5" name="Ellipse 4"/>
          <p:cNvSpPr/>
          <p:nvPr/>
        </p:nvSpPr>
        <p:spPr>
          <a:xfrm>
            <a:off x="6570133" y="2260600"/>
            <a:ext cx="1845734" cy="435080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5642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736281" y="612774"/>
            <a:ext cx="9369477" cy="5819776"/>
          </a:xfrm>
          <a:prstGeom prst="rect">
            <a:avLst/>
          </a:prstGeom>
        </p:spPr>
      </p:pic>
      <p:sp>
        <p:nvSpPr>
          <p:cNvPr id="5" name="Ellipse 4"/>
          <p:cNvSpPr/>
          <p:nvPr/>
        </p:nvSpPr>
        <p:spPr>
          <a:xfrm>
            <a:off x="6172200" y="447676"/>
            <a:ext cx="5629275" cy="63055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0711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758537" y="625734"/>
            <a:ext cx="9375129" cy="5881430"/>
          </a:xfrm>
          <a:prstGeom prst="rect">
            <a:avLst/>
          </a:prstGeom>
        </p:spPr>
      </p:pic>
      <p:sp>
        <p:nvSpPr>
          <p:cNvPr id="5" name="Ellipse 4"/>
          <p:cNvSpPr/>
          <p:nvPr/>
        </p:nvSpPr>
        <p:spPr>
          <a:xfrm>
            <a:off x="2181225" y="1439333"/>
            <a:ext cx="2038350" cy="53284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0433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381311" y="541867"/>
            <a:ext cx="9707735" cy="6176963"/>
          </a:xfrm>
          <a:prstGeom prst="rect">
            <a:avLst/>
          </a:prstGeom>
        </p:spPr>
      </p:pic>
      <p:sp>
        <p:nvSpPr>
          <p:cNvPr id="5" name="Ellipse 4"/>
          <p:cNvSpPr/>
          <p:nvPr/>
        </p:nvSpPr>
        <p:spPr>
          <a:xfrm>
            <a:off x="1800225" y="1343025"/>
            <a:ext cx="2038350" cy="51972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p:cNvSpPr/>
          <p:nvPr/>
        </p:nvSpPr>
        <p:spPr>
          <a:xfrm>
            <a:off x="8020635" y="1477829"/>
            <a:ext cx="1798279" cy="52752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71332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a:stretch>
            <a:fillRect/>
          </a:stretch>
        </p:blipFill>
        <p:spPr>
          <a:xfrm>
            <a:off x="1395426" y="567267"/>
            <a:ext cx="9598710" cy="6117696"/>
          </a:xfrm>
          <a:prstGeom prst="rect">
            <a:avLst/>
          </a:prstGeom>
        </p:spPr>
      </p:pic>
      <p:sp>
        <p:nvSpPr>
          <p:cNvPr id="5" name="Ellipse 4"/>
          <p:cNvSpPr/>
          <p:nvPr/>
        </p:nvSpPr>
        <p:spPr>
          <a:xfrm>
            <a:off x="2981325" y="1523606"/>
            <a:ext cx="4152900" cy="52486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1802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EF1104-2D3D-2547-901E-8C48DA562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567" y="0"/>
            <a:ext cx="6553433" cy="6858000"/>
          </a:xfrm>
          <a:prstGeom prst="rect">
            <a:avLst/>
          </a:prstGeom>
        </p:spPr>
      </p:pic>
      <p:sp>
        <p:nvSpPr>
          <p:cNvPr id="2" name="Title 1">
            <a:extLst>
              <a:ext uri="{FF2B5EF4-FFF2-40B4-BE49-F238E27FC236}">
                <a16:creationId xmlns:a16="http://schemas.microsoft.com/office/drawing/2014/main" id="{6F48DD34-11E7-D144-ADA1-C85DEE7CA402}"/>
              </a:ext>
            </a:extLst>
          </p:cNvPr>
          <p:cNvSpPr>
            <a:spLocks noGrp="1"/>
          </p:cNvSpPr>
          <p:nvPr>
            <p:ph type="title"/>
          </p:nvPr>
        </p:nvSpPr>
        <p:spPr>
          <a:xfrm>
            <a:off x="0" y="0"/>
            <a:ext cx="10515600" cy="1325563"/>
          </a:xfrm>
        </p:spPr>
        <p:txBody>
          <a:bodyPr>
            <a:normAutofit/>
          </a:bodyPr>
          <a:lstStyle/>
          <a:p>
            <a:r>
              <a:rPr lang="en-DK" sz="3600" dirty="0"/>
              <a:t>Nordisk Optisk Teleskop (NOT)</a:t>
            </a:r>
          </a:p>
        </p:txBody>
      </p:sp>
      <p:sp>
        <p:nvSpPr>
          <p:cNvPr id="3" name="Content Placeholder 2">
            <a:extLst>
              <a:ext uri="{FF2B5EF4-FFF2-40B4-BE49-F238E27FC236}">
                <a16:creationId xmlns:a16="http://schemas.microsoft.com/office/drawing/2014/main" id="{A3822E1E-5E73-5749-8434-C15621D25FB3}"/>
              </a:ext>
            </a:extLst>
          </p:cNvPr>
          <p:cNvSpPr>
            <a:spLocks noGrp="1"/>
          </p:cNvSpPr>
          <p:nvPr>
            <p:ph idx="1"/>
          </p:nvPr>
        </p:nvSpPr>
        <p:spPr>
          <a:xfrm>
            <a:off x="116794" y="1079501"/>
            <a:ext cx="5521773" cy="3187699"/>
          </a:xfrm>
        </p:spPr>
        <p:txBody>
          <a:bodyPr/>
          <a:lstStyle/>
          <a:p>
            <a:r>
              <a:rPr lang="en-DK" dirty="0">
                <a:solidFill>
                  <a:srgbClr val="FF0000"/>
                </a:solidFill>
              </a:rPr>
              <a:t>Omsider! </a:t>
            </a:r>
            <a:r>
              <a:rPr lang="en-DK" dirty="0"/>
              <a:t>Efter 2278 mails til Ulrik og ret mange den anden vej, adskillige møder </a:t>
            </a:r>
            <a:r>
              <a:rPr lang="en-GB" dirty="0"/>
              <a:t>i</a:t>
            </a:r>
            <a:r>
              <a:rPr lang="en-DK" dirty="0"/>
              <a:t> Turku, Finland og på La Palma er NOT nu (fra og med </a:t>
            </a:r>
            <a:r>
              <a:rPr lang="en-GB" dirty="0"/>
              <a:t>i</a:t>
            </a:r>
            <a:r>
              <a:rPr lang="en-DK" dirty="0"/>
              <a:t> går) vores, sammen med Turku U.</a:t>
            </a:r>
          </a:p>
        </p:txBody>
      </p:sp>
      <p:pic>
        <p:nvPicPr>
          <p:cNvPr id="1026" name="Picture 2" descr="Nordic Optical Telescope - Wikipedia, den frie encyklopædi">
            <a:extLst>
              <a:ext uri="{FF2B5EF4-FFF2-40B4-BE49-F238E27FC236}">
                <a16:creationId xmlns:a16="http://schemas.microsoft.com/office/drawing/2014/main" id="{43E8B4D3-571F-2C4F-9AB5-FE1F79FE3B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56856"/>
            <a:ext cx="5584270" cy="370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17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Arbejdspladskultur</a:t>
            </a:r>
          </a:p>
        </p:txBody>
      </p:sp>
      <p:sp>
        <p:nvSpPr>
          <p:cNvPr id="3" name="Pladsholder til indhold 2"/>
          <p:cNvSpPr>
            <a:spLocks noGrp="1"/>
          </p:cNvSpPr>
          <p:nvPr>
            <p:ph idx="1"/>
          </p:nvPr>
        </p:nvSpPr>
        <p:spPr/>
        <p:txBody>
          <a:bodyPr/>
          <a:lstStyle/>
          <a:p>
            <a:r>
              <a:rPr lang="da-DK" dirty="0"/>
              <a:t>Vi skal være gode kolleger og være gode rollemodeller over for de studerende</a:t>
            </a:r>
          </a:p>
          <a:p>
            <a:r>
              <a:rPr lang="da-DK" dirty="0"/>
              <a:t>Mobning, chikane, krænkelser og sexisme er uacceptabelt</a:t>
            </a:r>
          </a:p>
          <a:p>
            <a:r>
              <a:rPr lang="da-DK" dirty="0"/>
              <a:t>Folk, der observerer dette, skal også sige fra (vi skal passe på hinanden)</a:t>
            </a:r>
          </a:p>
          <a:p>
            <a:r>
              <a:rPr lang="da-DK" dirty="0"/>
              <a:t>Vi vil blive ved med at italesætte emnet</a:t>
            </a:r>
          </a:p>
          <a:p>
            <a:endParaRPr lang="da-DK" dirty="0"/>
          </a:p>
          <a:p>
            <a:pPr marL="0" indent="0">
              <a:buNone/>
            </a:pPr>
            <a:r>
              <a:rPr lang="da-DK" dirty="0"/>
              <a:t>Kom til mig, TR eller en anden du er tryg ved,</a:t>
            </a:r>
          </a:p>
          <a:p>
            <a:pPr marL="0" indent="0">
              <a:buNone/>
            </a:pPr>
            <a:r>
              <a:rPr lang="da-DK" dirty="0"/>
              <a:t>hvis du oplever uacceptabel adfærd</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0080" y="4068305"/>
            <a:ext cx="2463368" cy="2456481"/>
          </a:xfrm>
          <a:prstGeom prst="rect">
            <a:avLst/>
          </a:prstGeom>
        </p:spPr>
      </p:pic>
    </p:spTree>
    <p:extLst>
      <p:ext uri="{BB962C8B-B14F-4D97-AF65-F5344CB8AC3E}">
        <p14:creationId xmlns:p14="http://schemas.microsoft.com/office/powerpoint/2010/main" val="783969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Arbejdsmiljø</a:t>
            </a:r>
          </a:p>
        </p:txBody>
      </p:sp>
      <p:sp>
        <p:nvSpPr>
          <p:cNvPr id="3" name="Pladsholder til indhold 2"/>
          <p:cNvSpPr>
            <a:spLocks noGrp="1"/>
          </p:cNvSpPr>
          <p:nvPr>
            <p:ph idx="1"/>
          </p:nvPr>
        </p:nvSpPr>
        <p:spPr/>
        <p:txBody>
          <a:bodyPr>
            <a:normAutofit/>
          </a:bodyPr>
          <a:lstStyle/>
          <a:p>
            <a:pPr marL="0" indent="0">
              <a:buNone/>
            </a:pPr>
            <a:r>
              <a:rPr lang="da-DK" dirty="0"/>
              <a:t>I 2020 er statistikken:</a:t>
            </a:r>
          </a:p>
          <a:p>
            <a:endParaRPr lang="da-DK" dirty="0"/>
          </a:p>
          <a:p>
            <a:r>
              <a:rPr lang="da-DK" dirty="0"/>
              <a:t>Arbejdsulykker: 0</a:t>
            </a:r>
          </a:p>
          <a:p>
            <a:r>
              <a:rPr lang="da-DK" dirty="0"/>
              <a:t>Brug af psykologordning: 1</a:t>
            </a:r>
          </a:p>
          <a:p>
            <a:r>
              <a:rPr lang="da-DK" dirty="0"/>
              <a:t>Sygefravær: Se næste slide</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51" y="1690688"/>
            <a:ext cx="3515274" cy="2140000"/>
          </a:xfrm>
          <a:prstGeom prst="rect">
            <a:avLst/>
          </a:prstGeom>
        </p:spPr>
      </p:pic>
    </p:spTree>
    <p:extLst>
      <p:ext uri="{BB962C8B-B14F-4D97-AF65-F5344CB8AC3E}">
        <p14:creationId xmlns:p14="http://schemas.microsoft.com/office/powerpoint/2010/main" val="293767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dirty="0"/>
          </a:p>
        </p:txBody>
      </p:sp>
      <p:pic>
        <p:nvPicPr>
          <p:cNvPr id="5" name="Billede 4"/>
          <p:cNvPicPr>
            <a:picLocks noChangeAspect="1"/>
          </p:cNvPicPr>
          <p:nvPr/>
        </p:nvPicPr>
        <p:blipFill rotWithShape="1">
          <a:blip r:embed="rId3"/>
          <a:srcRect l="15508" t="20748" r="5800" b="5845"/>
          <a:stretch/>
        </p:blipFill>
        <p:spPr>
          <a:xfrm>
            <a:off x="524164" y="588963"/>
            <a:ext cx="10649527" cy="5588000"/>
          </a:xfrm>
          <a:prstGeom prst="rect">
            <a:avLst/>
          </a:prstGeom>
        </p:spPr>
      </p:pic>
      <p:sp>
        <p:nvSpPr>
          <p:cNvPr id="7" name="Rektangel 6"/>
          <p:cNvSpPr/>
          <p:nvPr/>
        </p:nvSpPr>
        <p:spPr>
          <a:xfrm>
            <a:off x="2007754" y="427326"/>
            <a:ext cx="535710" cy="480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rgbClr val="FF0000"/>
                </a:solidFill>
                <a:effectLst>
                  <a:outerShdw blurRad="38100" dist="19050" dir="2700000" algn="tl" rotWithShape="0">
                    <a:schemeClr val="dk1">
                      <a:alpha val="40000"/>
                    </a:schemeClr>
                  </a:outerShdw>
                </a:effectLst>
              </a:rPr>
              <a:t>2,2</a:t>
            </a:r>
            <a:endParaRPr lang="da-DK" b="1" dirty="0">
              <a:solidFill>
                <a:srgbClr val="FF0000"/>
              </a:solidFill>
            </a:endParaRPr>
          </a:p>
        </p:txBody>
      </p:sp>
      <p:sp>
        <p:nvSpPr>
          <p:cNvPr id="8" name="Rektangel 7"/>
          <p:cNvSpPr/>
          <p:nvPr/>
        </p:nvSpPr>
        <p:spPr>
          <a:xfrm>
            <a:off x="4439227" y="411307"/>
            <a:ext cx="503382" cy="480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rgbClr val="FF0000"/>
                </a:solidFill>
                <a:effectLst>
                  <a:outerShdw blurRad="38100" dist="19050" dir="2700000" algn="tl" rotWithShape="0">
                    <a:schemeClr val="dk1">
                      <a:alpha val="40000"/>
                    </a:schemeClr>
                  </a:outerShdw>
                </a:effectLst>
              </a:rPr>
              <a:t>1,5</a:t>
            </a:r>
            <a:endParaRPr lang="da-DK" b="1" dirty="0">
              <a:solidFill>
                <a:srgbClr val="FF0000"/>
              </a:solidFill>
            </a:endParaRPr>
          </a:p>
        </p:txBody>
      </p:sp>
      <p:sp>
        <p:nvSpPr>
          <p:cNvPr id="10" name="Rektangel 9"/>
          <p:cNvSpPr/>
          <p:nvPr/>
        </p:nvSpPr>
        <p:spPr>
          <a:xfrm>
            <a:off x="9578108" y="448253"/>
            <a:ext cx="706583" cy="480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rgbClr val="FF0000"/>
                </a:solidFill>
                <a:effectLst>
                  <a:outerShdw blurRad="38100" dist="19050" dir="2700000" algn="tl" rotWithShape="0">
                    <a:schemeClr val="dk1">
                      <a:alpha val="40000"/>
                    </a:schemeClr>
                  </a:outerShdw>
                </a:effectLst>
              </a:rPr>
              <a:t>493,4</a:t>
            </a:r>
            <a:endParaRPr lang="da-DK" b="1" dirty="0">
              <a:solidFill>
                <a:srgbClr val="FF0000"/>
              </a:solidFill>
            </a:endParaRPr>
          </a:p>
        </p:txBody>
      </p:sp>
      <p:sp>
        <p:nvSpPr>
          <p:cNvPr id="11" name="Rektangel 10"/>
          <p:cNvSpPr/>
          <p:nvPr/>
        </p:nvSpPr>
        <p:spPr>
          <a:xfrm>
            <a:off x="7047345" y="445799"/>
            <a:ext cx="604982" cy="480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rgbClr val="FF0000"/>
                </a:solidFill>
                <a:effectLst>
                  <a:outerShdw blurRad="38100" dist="19050" dir="2700000" algn="tl" rotWithShape="0">
                    <a:schemeClr val="dk1">
                      <a:alpha val="40000"/>
                    </a:schemeClr>
                  </a:outerShdw>
                </a:effectLst>
              </a:rPr>
              <a:t>220</a:t>
            </a:r>
            <a:endParaRPr lang="da-DK" b="1" dirty="0">
              <a:solidFill>
                <a:srgbClr val="FF0000"/>
              </a:solidFill>
            </a:endParaRPr>
          </a:p>
        </p:txBody>
      </p:sp>
      <p:sp>
        <p:nvSpPr>
          <p:cNvPr id="12" name="Rektangel 11"/>
          <p:cNvSpPr/>
          <p:nvPr/>
        </p:nvSpPr>
        <p:spPr>
          <a:xfrm>
            <a:off x="-7504" y="291666"/>
            <a:ext cx="1688522" cy="616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rgbClr val="FF0000"/>
                </a:solidFill>
                <a:effectLst>
                  <a:outerShdw blurRad="38100" dist="19050" dir="2700000" algn="tl" rotWithShape="0">
                    <a:schemeClr val="dk1">
                      <a:alpha val="40000"/>
                    </a:schemeClr>
                  </a:outerShdw>
                </a:effectLst>
              </a:rPr>
              <a:t>2019 (Q1-Q3):</a:t>
            </a:r>
            <a:endParaRPr lang="da-DK" b="1" dirty="0">
              <a:solidFill>
                <a:srgbClr val="FF0000"/>
              </a:solidFill>
            </a:endParaRPr>
          </a:p>
        </p:txBody>
      </p:sp>
      <p:sp>
        <p:nvSpPr>
          <p:cNvPr id="13" name="Rektangel 12"/>
          <p:cNvSpPr/>
          <p:nvPr/>
        </p:nvSpPr>
        <p:spPr>
          <a:xfrm>
            <a:off x="-35214" y="1126475"/>
            <a:ext cx="1023505" cy="480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chemeClr val="tx1"/>
                </a:solidFill>
                <a:effectLst>
                  <a:outerShdw blurRad="38100" dist="19050" dir="2700000" algn="tl" rotWithShape="0">
                    <a:schemeClr val="dk1">
                      <a:alpha val="40000"/>
                    </a:schemeClr>
                  </a:outerShdw>
                </a:effectLst>
              </a:rPr>
              <a:t>2020:</a:t>
            </a:r>
            <a:endParaRPr lang="da-DK" b="1" dirty="0">
              <a:solidFill>
                <a:schemeClr val="tx1"/>
              </a:solidFill>
            </a:endParaRPr>
          </a:p>
        </p:txBody>
      </p:sp>
    </p:spTree>
    <p:extLst>
      <p:ext uri="{BB962C8B-B14F-4D97-AF65-F5344CB8AC3E}">
        <p14:creationId xmlns:p14="http://schemas.microsoft.com/office/powerpoint/2010/main" val="294580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Bæredygtighed</a:t>
            </a:r>
          </a:p>
        </p:txBody>
      </p:sp>
      <p:sp>
        <p:nvSpPr>
          <p:cNvPr id="3" name="Pladsholder til indhold 2"/>
          <p:cNvSpPr>
            <a:spLocks noGrp="1"/>
          </p:cNvSpPr>
          <p:nvPr>
            <p:ph idx="1"/>
          </p:nvPr>
        </p:nvSpPr>
        <p:spPr>
          <a:xfrm>
            <a:off x="838200" y="1825625"/>
            <a:ext cx="10777780" cy="4582924"/>
          </a:xfrm>
        </p:spPr>
        <p:txBody>
          <a:bodyPr>
            <a:normAutofit fontScale="92500" lnSpcReduction="10000"/>
          </a:bodyPr>
          <a:lstStyle/>
          <a:p>
            <a:pPr marL="0" indent="0">
              <a:buNone/>
            </a:pPr>
            <a:r>
              <a:rPr lang="da-DK" dirty="0"/>
              <a:t>Bæredygtighedsudvalget har pt. fokus på disse ting på IFA:</a:t>
            </a:r>
          </a:p>
          <a:p>
            <a:r>
              <a:rPr lang="da-DK" dirty="0"/>
              <a:t>To IFA-cykler er indkøbt og kan udlånes i Informationen</a:t>
            </a:r>
          </a:p>
          <a:p>
            <a:r>
              <a:rPr lang="da-DK" dirty="0"/>
              <a:t>Strømforbruget på IFA (vi undersøger, om vi kan udskifte gamle installationer med energibesparende alternativer)</a:t>
            </a:r>
          </a:p>
          <a:p>
            <a:r>
              <a:rPr lang="da-DK" dirty="0"/>
              <a:t>Byttebørs (kasserede ting fra laboratorier og værksteder, som kan genbruges hos andre)</a:t>
            </a:r>
          </a:p>
          <a:p>
            <a:r>
              <a:rPr lang="da-DK" dirty="0"/>
              <a:t>Indkøb af brugte møbler via True Trade (som overholder indkøbsaftaler)</a:t>
            </a:r>
          </a:p>
          <a:p>
            <a:r>
              <a:rPr lang="da-DK" dirty="0"/>
              <a:t>Snarligt indkøb af kander/glas til mødelokaler, </a:t>
            </a:r>
            <a:r>
              <a:rPr lang="da-DK" dirty="0" err="1"/>
              <a:t>koldtvandsfontæner</a:t>
            </a:r>
            <a:r>
              <a:rPr lang="da-DK" dirty="0"/>
              <a:t> (så vi undgår plastikflaskevand)</a:t>
            </a:r>
          </a:p>
          <a:p>
            <a:pPr marL="0" indent="0">
              <a:buNone/>
            </a:pPr>
            <a:r>
              <a:rPr lang="da-DK" dirty="0"/>
              <a:t> </a:t>
            </a:r>
          </a:p>
          <a:p>
            <a:pPr marL="0" indent="0">
              <a:buNone/>
            </a:pPr>
            <a:r>
              <a:rPr lang="da-DK" dirty="0"/>
              <a:t>Har du idéer ift. bæredygtighed, så send dem til bæredygtighedsudvalget.</a:t>
            </a:r>
          </a:p>
          <a:p>
            <a:pPr marL="0" indent="0">
              <a:buNone/>
            </a:pPr>
            <a:endParaRPr lang="da-DK" dirty="0"/>
          </a:p>
        </p:txBody>
      </p:sp>
      <p:pic>
        <p:nvPicPr>
          <p:cNvPr id="4" name="Billede 3"/>
          <p:cNvPicPr>
            <a:picLocks noChangeAspect="1"/>
          </p:cNvPicPr>
          <p:nvPr/>
        </p:nvPicPr>
        <p:blipFill>
          <a:blip r:embed="rId3"/>
          <a:stretch>
            <a:fillRect/>
          </a:stretch>
        </p:blipFill>
        <p:spPr>
          <a:xfrm>
            <a:off x="9193849" y="365125"/>
            <a:ext cx="2326547" cy="1528634"/>
          </a:xfrm>
          <a:prstGeom prst="rect">
            <a:avLst/>
          </a:prstGeom>
        </p:spPr>
      </p:pic>
    </p:spTree>
    <p:extLst>
      <p:ext uri="{BB962C8B-B14F-4D97-AF65-F5344CB8AC3E}">
        <p14:creationId xmlns:p14="http://schemas.microsoft.com/office/powerpoint/2010/main" val="763406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Indkøb</a:t>
            </a:r>
          </a:p>
        </p:txBody>
      </p:sp>
      <p:sp>
        <p:nvSpPr>
          <p:cNvPr id="3" name="Pladsholder til indhold 2"/>
          <p:cNvSpPr>
            <a:spLocks noGrp="1"/>
          </p:cNvSpPr>
          <p:nvPr>
            <p:ph idx="1"/>
          </p:nvPr>
        </p:nvSpPr>
        <p:spPr/>
        <p:txBody>
          <a:bodyPr>
            <a:normAutofit/>
          </a:bodyPr>
          <a:lstStyle/>
          <a:p>
            <a:pPr marL="0" indent="0">
              <a:buNone/>
            </a:pPr>
            <a:r>
              <a:rPr lang="da-DK" b="1" dirty="0"/>
              <a:t>Indkøbsaftaler</a:t>
            </a:r>
          </a:p>
          <a:p>
            <a:pPr marL="0" indent="0">
              <a:buNone/>
            </a:pPr>
            <a:r>
              <a:rPr lang="da-DK" dirty="0"/>
              <a:t>Offentlige indkøb er lovreguleret, og indkøb på AU er underlagt en indkøbspolitik. Derfor skal du benytte AU’s indkøbsaftaler, hvor det er muligt. Er der ikke en indkøbsaftale, gælder dette:</a:t>
            </a:r>
          </a:p>
          <a:p>
            <a:pPr marL="0" indent="0">
              <a:buNone/>
            </a:pPr>
            <a:r>
              <a:rPr lang="da-DK" dirty="0"/>
              <a:t>1) Køb </a:t>
            </a:r>
            <a:r>
              <a:rPr lang="da-DK" dirty="0">
                <a:solidFill>
                  <a:srgbClr val="FF0000"/>
                </a:solidFill>
              </a:rPr>
              <a:t>under 100.000 </a:t>
            </a:r>
            <a:r>
              <a:rPr lang="da-DK" dirty="0"/>
              <a:t>kr.: Indhent 2-3 tilbud (og arkivér disse, f.eks. ved at sende en mail til dig selv med tilbuddene vedhæftet)</a:t>
            </a:r>
          </a:p>
          <a:p>
            <a:pPr marL="0" indent="0">
              <a:buNone/>
            </a:pPr>
            <a:r>
              <a:rPr lang="da-DK" dirty="0"/>
              <a:t>2) Køb </a:t>
            </a:r>
            <a:r>
              <a:rPr lang="da-DK" dirty="0">
                <a:solidFill>
                  <a:srgbClr val="FF0000"/>
                </a:solidFill>
              </a:rPr>
              <a:t>over 100.000 </a:t>
            </a:r>
            <a:r>
              <a:rPr lang="da-DK" dirty="0"/>
              <a:t>kr.: Kontakt Indkøb (sandsynligvis skal et mini-udbud udarbejdes)</a:t>
            </a:r>
          </a:p>
          <a:p>
            <a:pPr marL="0" indent="0">
              <a:buNone/>
            </a:pPr>
            <a:r>
              <a:rPr lang="da-DK" dirty="0"/>
              <a:t>3) Køb </a:t>
            </a:r>
            <a:r>
              <a:rPr lang="da-DK" dirty="0">
                <a:solidFill>
                  <a:srgbClr val="FF0000"/>
                </a:solidFill>
              </a:rPr>
              <a:t>over 1.600.000 </a:t>
            </a:r>
            <a:r>
              <a:rPr lang="da-DK" dirty="0"/>
              <a:t>kr.: Kontakt Indkøb (her skal der laves EU-udbud)</a:t>
            </a:r>
          </a:p>
        </p:txBody>
      </p:sp>
      <p:pic>
        <p:nvPicPr>
          <p:cNvPr id="6" name="Billede 5"/>
          <p:cNvPicPr>
            <a:picLocks noChangeAspect="1"/>
          </p:cNvPicPr>
          <p:nvPr/>
        </p:nvPicPr>
        <p:blipFill>
          <a:blip r:embed="rId3"/>
          <a:stretch>
            <a:fillRect/>
          </a:stretch>
        </p:blipFill>
        <p:spPr>
          <a:xfrm>
            <a:off x="9228124" y="225643"/>
            <a:ext cx="1819048" cy="1742857"/>
          </a:xfrm>
          <a:prstGeom prst="rect">
            <a:avLst/>
          </a:prstGeom>
        </p:spPr>
      </p:pic>
    </p:spTree>
    <p:extLst>
      <p:ext uri="{BB962C8B-B14F-4D97-AF65-F5344CB8AC3E}">
        <p14:creationId xmlns:p14="http://schemas.microsoft.com/office/powerpoint/2010/main" val="1776880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Indkøb</a:t>
            </a:r>
          </a:p>
        </p:txBody>
      </p:sp>
      <p:sp>
        <p:nvSpPr>
          <p:cNvPr id="3" name="Pladsholder til indhold 2"/>
          <p:cNvSpPr>
            <a:spLocks noGrp="1"/>
          </p:cNvSpPr>
          <p:nvPr>
            <p:ph idx="1"/>
          </p:nvPr>
        </p:nvSpPr>
        <p:spPr/>
        <p:txBody>
          <a:bodyPr>
            <a:normAutofit fontScale="92500" lnSpcReduction="10000"/>
          </a:bodyPr>
          <a:lstStyle/>
          <a:p>
            <a:pPr marL="0" indent="0">
              <a:buNone/>
            </a:pPr>
            <a:r>
              <a:rPr lang="da-DK" b="1" dirty="0"/>
              <a:t>Fakturaer</a:t>
            </a:r>
          </a:p>
          <a:p>
            <a:pPr marL="0" indent="0">
              <a:buNone/>
            </a:pPr>
            <a:r>
              <a:rPr lang="da-DK" dirty="0"/>
              <a:t>Det koster ca. 200 kr. internt på AU at behandle en faktura. Derfor skal vi forsøge at samle indkøb på færre ordrer og undgå fakturaer under 500 kr. Det letter administrationen. Og færre ordrer giver færre leveringer, hvilket er godt for klimaregnskabet.</a:t>
            </a:r>
          </a:p>
          <a:p>
            <a:pPr marL="0" indent="0">
              <a:buNone/>
            </a:pPr>
            <a:endParaRPr lang="da-DK" b="1" dirty="0"/>
          </a:p>
          <a:p>
            <a:pPr marL="0" indent="0">
              <a:buNone/>
            </a:pPr>
            <a:r>
              <a:rPr lang="da-DK" b="1" dirty="0"/>
              <a:t>Leverandører</a:t>
            </a:r>
          </a:p>
          <a:p>
            <a:pPr marL="0" indent="0">
              <a:buNone/>
            </a:pPr>
            <a:r>
              <a:rPr lang="da-DK" dirty="0"/>
              <a:t>Antallet af leverandører skal være så få som muligt. Dette vil påvirke priser, services og samarbejde positivt.</a:t>
            </a:r>
          </a:p>
          <a:p>
            <a:endParaRPr lang="da-DK" dirty="0"/>
          </a:p>
          <a:p>
            <a:pPr marL="0" indent="0">
              <a:buNone/>
            </a:pPr>
            <a:r>
              <a:rPr lang="da-DK" dirty="0"/>
              <a:t>Læs mere om indkøb og indkøbsaftaler på IFA’s hjemmeside</a:t>
            </a:r>
          </a:p>
        </p:txBody>
      </p:sp>
      <p:pic>
        <p:nvPicPr>
          <p:cNvPr id="6" name="Billede 5"/>
          <p:cNvPicPr>
            <a:picLocks noChangeAspect="1"/>
          </p:cNvPicPr>
          <p:nvPr/>
        </p:nvPicPr>
        <p:blipFill>
          <a:blip r:embed="rId3"/>
          <a:stretch>
            <a:fillRect/>
          </a:stretch>
        </p:blipFill>
        <p:spPr>
          <a:xfrm>
            <a:off x="9228124" y="225643"/>
            <a:ext cx="1819048" cy="1742857"/>
          </a:xfrm>
          <a:prstGeom prst="rect">
            <a:avLst/>
          </a:prstGeom>
        </p:spPr>
      </p:pic>
    </p:spTree>
    <p:extLst>
      <p:ext uri="{BB962C8B-B14F-4D97-AF65-F5344CB8AC3E}">
        <p14:creationId xmlns:p14="http://schemas.microsoft.com/office/powerpoint/2010/main" val="594359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IFA-medaljen</a:t>
            </a:r>
          </a:p>
        </p:txBody>
      </p:sp>
      <p:sp>
        <p:nvSpPr>
          <p:cNvPr id="3" name="Pladsholder til indhold 2"/>
          <p:cNvSpPr>
            <a:spLocks noGrp="1"/>
          </p:cNvSpPr>
          <p:nvPr>
            <p:ph idx="1"/>
          </p:nvPr>
        </p:nvSpPr>
        <p:spPr/>
        <p:txBody>
          <a:bodyPr/>
          <a:lstStyle/>
          <a:p>
            <a:pPr marL="0" indent="0">
              <a:buNone/>
            </a:pPr>
            <a:r>
              <a:rPr lang="da-DK" dirty="0"/>
              <a:t>En stor tak fra os alle til Niels Hertel, der går på pension til nytår, for en lang og tro tjeneste på IFA</a:t>
            </a:r>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89079" y="3512976"/>
            <a:ext cx="3171595" cy="2378697"/>
          </a:xfrm>
          <a:prstGeom prst="rect">
            <a:avLst/>
          </a:prstGeom>
        </p:spPr>
      </p:pic>
      <p:pic>
        <p:nvPicPr>
          <p:cNvPr id="1026" name="Picture 2" descr="Niels Her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987" y="3123815"/>
            <a:ext cx="2391064" cy="318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71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081" y="1471853"/>
            <a:ext cx="11829161" cy="1029243"/>
          </a:xfrm>
          <a:prstGeom prst="rect">
            <a:avLst/>
          </a:prstGeom>
        </p:spPr>
      </p:pic>
      <p:pic>
        <p:nvPicPr>
          <p:cNvPr id="5" name="Picture 4"/>
          <p:cNvPicPr>
            <a:picLocks noChangeAspect="1"/>
          </p:cNvPicPr>
          <p:nvPr/>
        </p:nvPicPr>
        <p:blipFill>
          <a:blip r:embed="rId4"/>
          <a:stretch>
            <a:fillRect/>
          </a:stretch>
        </p:blipFill>
        <p:spPr>
          <a:xfrm>
            <a:off x="3013499" y="2694600"/>
            <a:ext cx="6165001" cy="1468800"/>
          </a:xfrm>
          <a:prstGeom prst="rect">
            <a:avLst/>
          </a:prstGeom>
        </p:spPr>
      </p:pic>
      <p:sp>
        <p:nvSpPr>
          <p:cNvPr id="6" name="TextBox 5"/>
          <p:cNvSpPr txBox="1"/>
          <p:nvPr/>
        </p:nvSpPr>
        <p:spPr>
          <a:xfrm>
            <a:off x="7395672" y="5486400"/>
            <a:ext cx="3565656" cy="646331"/>
          </a:xfrm>
          <a:prstGeom prst="rect">
            <a:avLst/>
          </a:prstGeom>
          <a:noFill/>
        </p:spPr>
        <p:txBody>
          <a:bodyPr wrap="none" rtlCol="0">
            <a:spAutoFit/>
          </a:bodyPr>
          <a:lstStyle/>
          <a:p>
            <a:r>
              <a:rPr lang="da-DK" sz="3600" dirty="0"/>
              <a:t>Spørgsmål fra jer?</a:t>
            </a:r>
          </a:p>
        </p:txBody>
      </p:sp>
    </p:spTree>
    <p:extLst>
      <p:ext uri="{BB962C8B-B14F-4D97-AF65-F5344CB8AC3E}">
        <p14:creationId xmlns:p14="http://schemas.microsoft.com/office/powerpoint/2010/main" val="110966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Strategiproces på IFA</a:t>
            </a:r>
          </a:p>
        </p:txBody>
      </p:sp>
      <p:sp>
        <p:nvSpPr>
          <p:cNvPr id="3" name="Pladsholder til indhold 2"/>
          <p:cNvSpPr>
            <a:spLocks noGrp="1"/>
          </p:cNvSpPr>
          <p:nvPr>
            <p:ph idx="1"/>
          </p:nvPr>
        </p:nvSpPr>
        <p:spPr/>
        <p:txBody>
          <a:bodyPr/>
          <a:lstStyle/>
          <a:p>
            <a:pPr marL="0" indent="0">
              <a:buNone/>
            </a:pPr>
            <a:r>
              <a:rPr lang="da-DK" i="1" dirty="0" err="1"/>
              <a:t>IFAs</a:t>
            </a:r>
            <a:r>
              <a:rPr lang="da-DK" i="1" dirty="0"/>
              <a:t> strategi 2021-2025 er under udarbejdelse – kommer i høring i udvalgene snarest (få uger)</a:t>
            </a:r>
          </a:p>
          <a:p>
            <a:pPr marL="0" indent="0">
              <a:buNone/>
            </a:pPr>
            <a:endParaRPr lang="da-DK" i="1" dirty="0"/>
          </a:p>
          <a:p>
            <a:pPr marL="0" indent="0">
              <a:buNone/>
            </a:pPr>
            <a:r>
              <a:rPr lang="da-DK" i="1" dirty="0"/>
              <a:t>Suppleres af 1-årige handleplaner</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077" y="3769964"/>
            <a:ext cx="3197770" cy="2104782"/>
          </a:xfrm>
          <a:prstGeom prst="rect">
            <a:avLst/>
          </a:prstGeom>
        </p:spPr>
      </p:pic>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516" y="4774420"/>
            <a:ext cx="2559891" cy="1537480"/>
          </a:xfrm>
          <a:prstGeom prst="rect">
            <a:avLst/>
          </a:prstGeom>
        </p:spPr>
      </p:pic>
    </p:spTree>
    <p:extLst>
      <p:ext uri="{BB962C8B-B14F-4D97-AF65-F5344CB8AC3E}">
        <p14:creationId xmlns:p14="http://schemas.microsoft.com/office/powerpoint/2010/main" val="141598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BE7E20-2450-1542-9668-FEB025FBD09D}"/>
              </a:ext>
            </a:extLst>
          </p:cNvPr>
          <p:cNvPicPr>
            <a:picLocks noChangeAspect="1"/>
          </p:cNvPicPr>
          <p:nvPr/>
        </p:nvPicPr>
        <p:blipFill>
          <a:blip r:embed="rId3"/>
          <a:stretch>
            <a:fillRect/>
          </a:stretch>
        </p:blipFill>
        <p:spPr>
          <a:xfrm>
            <a:off x="7264399" y="0"/>
            <a:ext cx="5156200" cy="6781800"/>
          </a:xfrm>
          <a:prstGeom prst="rect">
            <a:avLst/>
          </a:prstGeom>
        </p:spPr>
      </p:pic>
      <p:pic>
        <p:nvPicPr>
          <p:cNvPr id="1026" name="Picture 2" descr="https://www.au.dk/fileadmin/ingen_mappe_valgt/STRAT2025_WWW_MISSION_DK.png">
            <a:extLst>
              <a:ext uri="{FF2B5EF4-FFF2-40B4-BE49-F238E27FC236}">
                <a16:creationId xmlns:a16="http://schemas.microsoft.com/office/drawing/2014/main" id="{FDF9A59C-8C65-9146-A763-DB51A0723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8972"/>
            <a:ext cx="7308531" cy="56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3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AE2C-454B-BA47-8173-80DEDC7CB078}"/>
              </a:ext>
            </a:extLst>
          </p:cNvPr>
          <p:cNvSpPr>
            <a:spLocks noGrp="1"/>
          </p:cNvSpPr>
          <p:nvPr>
            <p:ph type="ctrTitle"/>
          </p:nvPr>
        </p:nvSpPr>
        <p:spPr>
          <a:xfrm>
            <a:off x="979026" y="2055814"/>
            <a:ext cx="10374774" cy="3833357"/>
          </a:xfrm>
        </p:spPr>
        <p:txBody>
          <a:bodyPr>
            <a:noAutofit/>
          </a:bodyPr>
          <a:lstStyle/>
          <a:p>
            <a:pPr algn="l">
              <a:lnSpc>
                <a:spcPct val="100000"/>
              </a:lnSpc>
            </a:pPr>
            <a:r>
              <a:rPr lang="da-DK" sz="2600" dirty="0">
                <a:latin typeface="+mn-lt"/>
              </a:rPr>
              <a:t>Ingen </a:t>
            </a:r>
            <a:r>
              <a:rPr lang="da-DK" sz="2600" dirty="0" err="1">
                <a:latin typeface="+mn-lt"/>
              </a:rPr>
              <a:t>singulariteter</a:t>
            </a:r>
            <a:r>
              <a:rPr lang="da-DK" sz="2600" dirty="0">
                <a:latin typeface="+mn-lt"/>
              </a:rPr>
              <a:t>, godt arbejdsmiljø, ansættelser med synergi</a:t>
            </a:r>
            <a:br>
              <a:rPr lang="da-DK" sz="2600" dirty="0">
                <a:latin typeface="+mn-lt"/>
              </a:rPr>
            </a:br>
            <a:r>
              <a:rPr lang="da-DK" sz="2600" dirty="0">
                <a:latin typeface="+mn-lt"/>
              </a:rPr>
              <a:t>Uddannelse/talentudvikling – ny stillingsstruktur med lige vægt på 	forskning og forskningsbaseret uddannelse</a:t>
            </a:r>
            <a:br>
              <a:rPr lang="da-DK" sz="2600" dirty="0">
                <a:latin typeface="+mn-lt"/>
              </a:rPr>
            </a:br>
            <a:r>
              <a:rPr lang="da-DK" sz="2600" dirty="0">
                <a:latin typeface="+mn-lt"/>
              </a:rPr>
              <a:t>Udfordringer med Økonomi, herunder </a:t>
            </a:r>
            <a:r>
              <a:rPr lang="da-DK" sz="2600" dirty="0" err="1">
                <a:latin typeface="+mn-lt"/>
              </a:rPr>
              <a:t>NØMs</a:t>
            </a:r>
            <a:r>
              <a:rPr lang="da-DK" sz="2600" dirty="0">
                <a:latin typeface="+mn-lt"/>
              </a:rPr>
              <a:t> basering på omsætning 	(IDA, NOT, partnere i DG centre …) – hindrer visse typer af satsninger</a:t>
            </a:r>
            <a:br>
              <a:rPr lang="da-DK" sz="2600" dirty="0">
                <a:latin typeface="+mn-lt"/>
              </a:rPr>
            </a:br>
            <a:r>
              <a:rPr lang="da-DK" sz="2600" dirty="0">
                <a:latin typeface="+mn-lt"/>
              </a:rPr>
              <a:t>Konsolidering fremfor (kraftig) ekspansion</a:t>
            </a:r>
            <a:br>
              <a:rPr lang="da-DK" sz="2600" dirty="0">
                <a:latin typeface="+mn-lt"/>
              </a:rPr>
            </a:br>
            <a:r>
              <a:rPr lang="da-DK" sz="2600" dirty="0">
                <a:latin typeface="+mn-lt"/>
              </a:rPr>
              <a:t>Fondsmidler, hvilke områder kan man forvente vil tiltrække midler?</a:t>
            </a:r>
            <a:br>
              <a:rPr lang="da-DK" sz="2600" dirty="0">
                <a:latin typeface="+mn-lt"/>
              </a:rPr>
            </a:br>
            <a:r>
              <a:rPr lang="da-DK" sz="2600" dirty="0">
                <a:latin typeface="+mn-lt"/>
              </a:rPr>
              <a:t>Rekruttering, studieoptag og fastansættelser (rollemodeller)</a:t>
            </a:r>
            <a:br>
              <a:rPr lang="da-DK" sz="2600" dirty="0">
                <a:latin typeface="+mn-lt"/>
              </a:rPr>
            </a:br>
            <a:endParaRPr lang="da-DK" sz="2800" dirty="0">
              <a:latin typeface="+mn-lt"/>
            </a:endParaRPr>
          </a:p>
        </p:txBody>
      </p:sp>
      <p:pic>
        <p:nvPicPr>
          <p:cNvPr id="5" name="Picture 4">
            <a:extLst>
              <a:ext uri="{FF2B5EF4-FFF2-40B4-BE49-F238E27FC236}">
                <a16:creationId xmlns:a16="http://schemas.microsoft.com/office/drawing/2014/main" id="{51F998DE-1806-E849-AE35-171DB7A4D14F}"/>
              </a:ext>
            </a:extLst>
          </p:cNvPr>
          <p:cNvPicPr>
            <a:picLocks noChangeAspect="1"/>
          </p:cNvPicPr>
          <p:nvPr/>
        </p:nvPicPr>
        <p:blipFill>
          <a:blip r:embed="rId3"/>
          <a:stretch>
            <a:fillRect/>
          </a:stretch>
        </p:blipFill>
        <p:spPr>
          <a:xfrm>
            <a:off x="-1" y="-1"/>
            <a:ext cx="12192001" cy="1131946"/>
          </a:xfrm>
          <a:prstGeom prst="rect">
            <a:avLst/>
          </a:prstGeom>
        </p:spPr>
      </p:pic>
      <p:sp>
        <p:nvSpPr>
          <p:cNvPr id="4" name="Titel 1">
            <a:extLst>
              <a:ext uri="{FF2B5EF4-FFF2-40B4-BE49-F238E27FC236}">
                <a16:creationId xmlns:a16="http://schemas.microsoft.com/office/drawing/2014/main" id="{3D9F920E-5B58-C34D-B66F-D8E153254E95}"/>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b="1"/>
              <a:t>Strategiproces på IFA</a:t>
            </a:r>
            <a:endParaRPr lang="da-DK" b="1" dirty="0"/>
          </a:p>
        </p:txBody>
      </p:sp>
    </p:spTree>
    <p:extLst>
      <p:ext uri="{BB962C8B-B14F-4D97-AF65-F5344CB8AC3E}">
        <p14:creationId xmlns:p14="http://schemas.microsoft.com/office/powerpoint/2010/main" val="217218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AE2C-454B-BA47-8173-80DEDC7CB078}"/>
              </a:ext>
            </a:extLst>
          </p:cNvPr>
          <p:cNvSpPr>
            <a:spLocks noGrp="1"/>
          </p:cNvSpPr>
          <p:nvPr>
            <p:ph type="ctrTitle"/>
          </p:nvPr>
        </p:nvSpPr>
        <p:spPr>
          <a:xfrm>
            <a:off x="979026" y="1690688"/>
            <a:ext cx="10374774" cy="3577998"/>
          </a:xfrm>
        </p:spPr>
        <p:txBody>
          <a:bodyPr>
            <a:noAutofit/>
          </a:bodyPr>
          <a:lstStyle/>
          <a:p>
            <a:pPr algn="l">
              <a:lnSpc>
                <a:spcPct val="100000"/>
              </a:lnSpc>
            </a:pPr>
            <a:r>
              <a:rPr lang="da-DK" sz="2600" dirty="0">
                <a:latin typeface="+mn-lt"/>
              </a:rPr>
              <a:t>Ligestilling, diversitet (herunder også at ikke alle VIP skal være potentielle 	DG centerledere)</a:t>
            </a:r>
            <a:br>
              <a:rPr lang="da-DK" sz="2600" dirty="0">
                <a:latin typeface="+mn-lt"/>
              </a:rPr>
            </a:br>
            <a:r>
              <a:rPr lang="da-DK" sz="2600" dirty="0">
                <a:latin typeface="+mn-lt"/>
              </a:rPr>
              <a:t>Erhvervssamarbejde/verdensmålene/samfundsrelevans</a:t>
            </a:r>
            <a:br>
              <a:rPr lang="da-DK" sz="2600" dirty="0">
                <a:latin typeface="+mn-lt"/>
              </a:rPr>
            </a:br>
            <a:r>
              <a:rPr lang="da-DK" sz="2600" dirty="0">
                <a:latin typeface="+mn-lt"/>
              </a:rPr>
              <a:t>Ingen automatik pr. genbesættelser</a:t>
            </a:r>
            <a:br>
              <a:rPr lang="da-DK" sz="2600" dirty="0">
                <a:latin typeface="+mn-lt"/>
              </a:rPr>
            </a:br>
            <a:r>
              <a:rPr lang="da-DK" sz="2600" dirty="0">
                <a:latin typeface="+mn-lt"/>
              </a:rPr>
              <a:t>Netværk (nat./</a:t>
            </a:r>
            <a:r>
              <a:rPr lang="da-DK" sz="2600" dirty="0" err="1">
                <a:latin typeface="+mn-lt"/>
              </a:rPr>
              <a:t>int</a:t>
            </a:r>
            <a:r>
              <a:rPr lang="da-DK" sz="2600" dirty="0">
                <a:latin typeface="+mn-lt"/>
              </a:rPr>
              <a:t>.), samarbejde</a:t>
            </a:r>
            <a:br>
              <a:rPr lang="da-DK" sz="2600" dirty="0">
                <a:latin typeface="+mn-lt"/>
              </a:rPr>
            </a:br>
            <a:r>
              <a:rPr lang="da-DK" sz="2600" dirty="0">
                <a:latin typeface="+mn-lt"/>
              </a:rPr>
              <a:t>Nicher (nat./</a:t>
            </a:r>
            <a:r>
              <a:rPr lang="da-DK" sz="2600" dirty="0" err="1">
                <a:latin typeface="+mn-lt"/>
              </a:rPr>
              <a:t>int</a:t>
            </a:r>
            <a:r>
              <a:rPr lang="da-DK" sz="2600" dirty="0">
                <a:latin typeface="+mn-lt"/>
              </a:rPr>
              <a:t>.), eksisterende styrker</a:t>
            </a:r>
            <a:br>
              <a:rPr lang="da-DK" sz="2600" dirty="0">
                <a:latin typeface="+mn-lt"/>
              </a:rPr>
            </a:br>
            <a:r>
              <a:rPr lang="da-DK" sz="2600" dirty="0">
                <a:latin typeface="+mn-lt"/>
              </a:rPr>
              <a:t>Faciliteter nær os: DCPT, ESS …</a:t>
            </a:r>
            <a:br>
              <a:rPr lang="da-DK" sz="2800" dirty="0">
                <a:latin typeface="+mn-lt"/>
              </a:rPr>
            </a:br>
            <a:endParaRPr lang="da-DK" sz="2800" dirty="0">
              <a:latin typeface="+mn-lt"/>
            </a:endParaRPr>
          </a:p>
        </p:txBody>
      </p:sp>
      <p:pic>
        <p:nvPicPr>
          <p:cNvPr id="5" name="Picture 4">
            <a:extLst>
              <a:ext uri="{FF2B5EF4-FFF2-40B4-BE49-F238E27FC236}">
                <a16:creationId xmlns:a16="http://schemas.microsoft.com/office/drawing/2014/main" id="{51F998DE-1806-E849-AE35-171DB7A4D14F}"/>
              </a:ext>
            </a:extLst>
          </p:cNvPr>
          <p:cNvPicPr>
            <a:picLocks noChangeAspect="1"/>
          </p:cNvPicPr>
          <p:nvPr/>
        </p:nvPicPr>
        <p:blipFill>
          <a:blip r:embed="rId3"/>
          <a:stretch>
            <a:fillRect/>
          </a:stretch>
        </p:blipFill>
        <p:spPr>
          <a:xfrm>
            <a:off x="-1" y="-1"/>
            <a:ext cx="12192001" cy="1131946"/>
          </a:xfrm>
          <a:prstGeom prst="rect">
            <a:avLst/>
          </a:prstGeom>
        </p:spPr>
      </p:pic>
      <p:sp>
        <p:nvSpPr>
          <p:cNvPr id="4" name="Titel 1">
            <a:extLst>
              <a:ext uri="{FF2B5EF4-FFF2-40B4-BE49-F238E27FC236}">
                <a16:creationId xmlns:a16="http://schemas.microsoft.com/office/drawing/2014/main" id="{3D9F920E-5B58-C34D-B66F-D8E153254E95}"/>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b="1"/>
              <a:t>Strategiproces på IFA</a:t>
            </a:r>
            <a:endParaRPr lang="da-DK" b="1" dirty="0"/>
          </a:p>
        </p:txBody>
      </p:sp>
    </p:spTree>
    <p:extLst>
      <p:ext uri="{BB962C8B-B14F-4D97-AF65-F5344CB8AC3E}">
        <p14:creationId xmlns:p14="http://schemas.microsoft.com/office/powerpoint/2010/main" val="28947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998DE-1806-E849-AE35-171DB7A4D14F}"/>
              </a:ext>
            </a:extLst>
          </p:cNvPr>
          <p:cNvPicPr>
            <a:picLocks noChangeAspect="1"/>
          </p:cNvPicPr>
          <p:nvPr/>
        </p:nvPicPr>
        <p:blipFill>
          <a:blip r:embed="rId3"/>
          <a:stretch>
            <a:fillRect/>
          </a:stretch>
        </p:blipFill>
        <p:spPr>
          <a:xfrm>
            <a:off x="-1" y="-1"/>
            <a:ext cx="12192001" cy="1131946"/>
          </a:xfrm>
          <a:prstGeom prst="rect">
            <a:avLst/>
          </a:prstGeom>
        </p:spPr>
      </p:pic>
      <p:sp>
        <p:nvSpPr>
          <p:cNvPr id="6" name="TextBox 5">
            <a:extLst>
              <a:ext uri="{FF2B5EF4-FFF2-40B4-BE49-F238E27FC236}">
                <a16:creationId xmlns:a16="http://schemas.microsoft.com/office/drawing/2014/main" id="{4905C1A7-CAE1-7840-941C-55342C713315}"/>
              </a:ext>
            </a:extLst>
          </p:cNvPr>
          <p:cNvSpPr txBox="1"/>
          <p:nvPr/>
        </p:nvSpPr>
        <p:spPr>
          <a:xfrm>
            <a:off x="1134319" y="1296365"/>
            <a:ext cx="10810754" cy="4401205"/>
          </a:xfrm>
          <a:prstGeom prst="rect">
            <a:avLst/>
          </a:prstGeom>
          <a:noFill/>
        </p:spPr>
        <p:txBody>
          <a:bodyPr wrap="square" rtlCol="0">
            <a:spAutoFit/>
          </a:bodyPr>
          <a:lstStyle/>
          <a:p>
            <a:r>
              <a:rPr lang="da-DK" sz="2800" dirty="0"/>
              <a:t>Lokale infrastruktur/forskningsunderstøttende faciliteter</a:t>
            </a:r>
          </a:p>
          <a:p>
            <a:r>
              <a:rPr lang="da-DK" sz="2800" dirty="0"/>
              <a:t>	Lokal administration</a:t>
            </a:r>
          </a:p>
          <a:p>
            <a:r>
              <a:rPr lang="da-DK" sz="2800" dirty="0"/>
              <a:t>	High Performance Computing</a:t>
            </a:r>
          </a:p>
          <a:p>
            <a:r>
              <a:rPr lang="da-DK" sz="2800" dirty="0"/>
              <a:t>	Mekanisk værksted</a:t>
            </a:r>
          </a:p>
          <a:p>
            <a:r>
              <a:rPr lang="da-DK" sz="2800" dirty="0"/>
              <a:t>	Konstruktionsafdeling</a:t>
            </a:r>
          </a:p>
          <a:p>
            <a:r>
              <a:rPr lang="da-DK" sz="2800" dirty="0"/>
              <a:t>	Elektronik værksted</a:t>
            </a:r>
          </a:p>
          <a:p>
            <a:r>
              <a:rPr lang="da-DK" sz="2800" dirty="0"/>
              <a:t>	Kemilab, tyndfilm (reduceret grundet mindre brug og pens.)</a:t>
            </a:r>
          </a:p>
          <a:p>
            <a:r>
              <a:rPr lang="da-DK" sz="2800" dirty="0"/>
              <a:t>	</a:t>
            </a:r>
            <a:r>
              <a:rPr lang="da-DK" sz="2800" dirty="0" err="1"/>
              <a:t>AcceleratorMasseSpektroskopi</a:t>
            </a:r>
            <a:r>
              <a:rPr lang="da-DK" sz="2800" dirty="0"/>
              <a:t> (</a:t>
            </a:r>
            <a:r>
              <a:rPr lang="da-DK" sz="2800" dirty="0" err="1"/>
              <a:t>samarb</a:t>
            </a:r>
            <a:r>
              <a:rPr lang="da-DK" sz="2800" dirty="0"/>
              <a:t>. m. bl.a. </a:t>
            </a:r>
            <a:r>
              <a:rPr lang="da-DK" sz="2800" dirty="0" err="1"/>
              <a:t>UrbNet</a:t>
            </a:r>
            <a:r>
              <a:rPr lang="da-DK" sz="2800" dirty="0"/>
              <a:t>, Arts)</a:t>
            </a:r>
          </a:p>
          <a:p>
            <a:r>
              <a:rPr lang="da-DK" sz="2800" dirty="0"/>
              <a:t>	ASTRID I og II synkrotronstrålingsfaciliteter</a:t>
            </a:r>
          </a:p>
          <a:p>
            <a:r>
              <a:rPr lang="da-DK" sz="2800" dirty="0"/>
              <a:t>	5 </a:t>
            </a:r>
            <a:r>
              <a:rPr lang="da-DK" sz="2800" dirty="0" err="1"/>
              <a:t>MeV</a:t>
            </a:r>
            <a:r>
              <a:rPr lang="da-DK" sz="2800" dirty="0"/>
              <a:t> implantation/kernefysik</a:t>
            </a:r>
          </a:p>
        </p:txBody>
      </p:sp>
      <p:sp>
        <p:nvSpPr>
          <p:cNvPr id="7" name="Right Brace 6">
            <a:extLst>
              <a:ext uri="{FF2B5EF4-FFF2-40B4-BE49-F238E27FC236}">
                <a16:creationId xmlns:a16="http://schemas.microsoft.com/office/drawing/2014/main" id="{75C5D6CC-5C4B-5C48-B36C-85BBB2263C0E}"/>
              </a:ext>
            </a:extLst>
          </p:cNvPr>
          <p:cNvSpPr/>
          <p:nvPr/>
        </p:nvSpPr>
        <p:spPr>
          <a:xfrm>
            <a:off x="5335929" y="2696900"/>
            <a:ext cx="386942" cy="11921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8" name="TextBox 7">
            <a:extLst>
              <a:ext uri="{FF2B5EF4-FFF2-40B4-BE49-F238E27FC236}">
                <a16:creationId xmlns:a16="http://schemas.microsoft.com/office/drawing/2014/main" id="{9E56F19A-24EE-AB40-82D2-3FFD86BBA098}"/>
              </a:ext>
            </a:extLst>
          </p:cNvPr>
          <p:cNvSpPr txBox="1"/>
          <p:nvPr/>
        </p:nvSpPr>
        <p:spPr>
          <a:xfrm>
            <a:off x="5856789" y="2974694"/>
            <a:ext cx="4560425" cy="646331"/>
          </a:xfrm>
          <a:prstGeom prst="rect">
            <a:avLst/>
          </a:prstGeom>
          <a:noFill/>
        </p:spPr>
        <p:txBody>
          <a:bodyPr wrap="square" rtlCol="0">
            <a:spAutoFit/>
          </a:bodyPr>
          <a:lstStyle/>
          <a:p>
            <a:r>
              <a:rPr lang="da-DK" dirty="0"/>
              <a:t>Bekostelig ressource for IFA, men kan bruges (mod intern betaling pr. time) af hele NAT/AU</a:t>
            </a:r>
          </a:p>
        </p:txBody>
      </p:sp>
      <p:sp>
        <p:nvSpPr>
          <p:cNvPr id="9" name="TextBox 8">
            <a:extLst>
              <a:ext uri="{FF2B5EF4-FFF2-40B4-BE49-F238E27FC236}">
                <a16:creationId xmlns:a16="http://schemas.microsoft.com/office/drawing/2014/main" id="{57C0C993-B60E-994C-95F4-9C35F9634004}"/>
              </a:ext>
            </a:extLst>
          </p:cNvPr>
          <p:cNvSpPr txBox="1"/>
          <p:nvPr/>
        </p:nvSpPr>
        <p:spPr>
          <a:xfrm>
            <a:off x="6717175" y="2200995"/>
            <a:ext cx="4560425" cy="369332"/>
          </a:xfrm>
          <a:prstGeom prst="rect">
            <a:avLst/>
          </a:prstGeom>
          <a:noFill/>
        </p:spPr>
        <p:txBody>
          <a:bodyPr wrap="square" rtlCol="0">
            <a:spAutoFit/>
          </a:bodyPr>
          <a:lstStyle/>
          <a:p>
            <a:r>
              <a:rPr lang="da-DK" dirty="0"/>
              <a:t>IFA/NAT/AU investeringer i CSCAA</a:t>
            </a:r>
          </a:p>
        </p:txBody>
      </p:sp>
    </p:spTree>
    <p:extLst>
      <p:ext uri="{BB962C8B-B14F-4D97-AF65-F5344CB8AC3E}">
        <p14:creationId xmlns:p14="http://schemas.microsoft.com/office/powerpoint/2010/main" val="243419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7345-3243-BE41-B37C-2F3B3B1087CD}"/>
              </a:ext>
            </a:extLst>
          </p:cNvPr>
          <p:cNvSpPr>
            <a:spLocks noGrp="1"/>
          </p:cNvSpPr>
          <p:nvPr>
            <p:ph type="title"/>
          </p:nvPr>
        </p:nvSpPr>
        <p:spPr>
          <a:xfrm>
            <a:off x="838200" y="0"/>
            <a:ext cx="10515600" cy="1325563"/>
          </a:xfrm>
        </p:spPr>
        <p:txBody>
          <a:bodyPr/>
          <a:lstStyle/>
          <a:p>
            <a:r>
              <a:rPr lang="da-DK" dirty="0"/>
              <a:t>Konkrete nyere tiltag udadtil</a:t>
            </a:r>
          </a:p>
        </p:txBody>
      </p:sp>
      <p:sp>
        <p:nvSpPr>
          <p:cNvPr id="3" name="Content Placeholder 2">
            <a:extLst>
              <a:ext uri="{FF2B5EF4-FFF2-40B4-BE49-F238E27FC236}">
                <a16:creationId xmlns:a16="http://schemas.microsoft.com/office/drawing/2014/main" id="{49E6A886-F5FD-104F-8227-C2EDB1C8F52F}"/>
              </a:ext>
            </a:extLst>
          </p:cNvPr>
          <p:cNvSpPr>
            <a:spLocks noGrp="1"/>
          </p:cNvSpPr>
          <p:nvPr>
            <p:ph idx="1"/>
          </p:nvPr>
        </p:nvSpPr>
        <p:spPr>
          <a:xfrm>
            <a:off x="838200" y="1132115"/>
            <a:ext cx="9013371" cy="5725885"/>
          </a:xfrm>
        </p:spPr>
        <p:txBody>
          <a:bodyPr>
            <a:normAutofit fontScale="85000" lnSpcReduction="20000"/>
          </a:bodyPr>
          <a:lstStyle/>
          <a:p>
            <a:pPr lvl="0"/>
            <a:r>
              <a:rPr lang="da-DK" dirty="0"/>
              <a:t>Medicinsk fysik/biofysik</a:t>
            </a:r>
            <a:endParaRPr lang="da-DK" sz="2400" dirty="0"/>
          </a:p>
          <a:p>
            <a:pPr lvl="1"/>
            <a:r>
              <a:rPr lang="da-DK" dirty="0"/>
              <a:t>Aarhus </a:t>
            </a:r>
            <a:r>
              <a:rPr lang="da-DK" dirty="0" err="1"/>
              <a:t>UniversitetsHospital</a:t>
            </a:r>
            <a:r>
              <a:rPr lang="da-DK" dirty="0"/>
              <a:t> og Dansk Center for Partikel Terapi - faciliteter tæt på, samarbejde med </a:t>
            </a:r>
            <a:r>
              <a:rPr lang="da-DK" dirty="0" err="1"/>
              <a:t>Inst.f.Klinisk</a:t>
            </a:r>
            <a:r>
              <a:rPr lang="da-DK" dirty="0"/>
              <a:t> medicin etableret, delt stilling Jakob Johansen</a:t>
            </a:r>
            <a:endParaRPr lang="da-DK" sz="2000" dirty="0"/>
          </a:p>
          <a:p>
            <a:pPr lvl="1"/>
            <a:r>
              <a:rPr lang="da-DK" dirty="0"/>
              <a:t>Novo Nordisk finansieringsmuligheder</a:t>
            </a:r>
            <a:endParaRPr lang="da-DK" sz="2000" dirty="0"/>
          </a:p>
          <a:p>
            <a:pPr lvl="1"/>
            <a:r>
              <a:rPr lang="da-DK" dirty="0"/>
              <a:t>Kan øge studenteroptaget og måske på sigt fremme ligestillingen (IFA går formentlig glip af kvindelige talenter, der går til medicin </a:t>
            </a:r>
            <a:r>
              <a:rPr lang="da-DK" dirty="0" err="1"/>
              <a:t>istf</a:t>
            </a:r>
            <a:r>
              <a:rPr lang="da-DK" dirty="0"/>
              <a:t>.)</a:t>
            </a:r>
            <a:endParaRPr lang="da-DK" sz="2000" dirty="0"/>
          </a:p>
          <a:p>
            <a:endParaRPr lang="da-DK" dirty="0"/>
          </a:p>
          <a:p>
            <a:r>
              <a:rPr lang="da-DK" dirty="0"/>
              <a:t>Aarhus Space Center</a:t>
            </a:r>
          </a:p>
          <a:p>
            <a:pPr lvl="1"/>
            <a:r>
              <a:rPr lang="da-DK" dirty="0"/>
              <a:t>Etableret samarbejde med </a:t>
            </a:r>
            <a:r>
              <a:rPr lang="da-DK" dirty="0" err="1"/>
              <a:t>Inst.f.Geoscience</a:t>
            </a:r>
            <a:r>
              <a:rPr lang="da-DK" dirty="0"/>
              <a:t>, delt stilling Christoffer </a:t>
            </a:r>
            <a:r>
              <a:rPr lang="da-DK" dirty="0" err="1"/>
              <a:t>Karoff</a:t>
            </a:r>
            <a:endParaRPr lang="da-DK" dirty="0"/>
          </a:p>
          <a:p>
            <a:pPr lvl="1"/>
            <a:r>
              <a:rPr lang="da-DK" dirty="0"/>
              <a:t>Etableret samarbejde med </a:t>
            </a:r>
            <a:r>
              <a:rPr lang="da-DK" dirty="0" err="1"/>
              <a:t>Inst.f.Biologi</a:t>
            </a:r>
            <a:r>
              <a:rPr lang="da-DK" dirty="0"/>
              <a:t> under SAC (Kai </a:t>
            </a:r>
            <a:r>
              <a:rPr lang="da-DK" dirty="0" err="1"/>
              <a:t>Finster</a:t>
            </a:r>
            <a:r>
              <a:rPr lang="da-DK" dirty="0"/>
              <a:t> mfl.)</a:t>
            </a:r>
          </a:p>
          <a:p>
            <a:pPr lvl="1"/>
            <a:r>
              <a:rPr lang="da-DK" dirty="0"/>
              <a:t>Betydelig bidragsyder til Delphini-1 samt STEP mission til </a:t>
            </a:r>
            <a:r>
              <a:rPr lang="da-DK" dirty="0" err="1"/>
              <a:t>InfrastrukturRoadmap</a:t>
            </a:r>
            <a:endParaRPr lang="da-DK" dirty="0"/>
          </a:p>
          <a:p>
            <a:pPr lvl="1"/>
            <a:r>
              <a:rPr lang="da-DK" dirty="0"/>
              <a:t>DISCO (</a:t>
            </a:r>
            <a:r>
              <a:rPr lang="en-GB" dirty="0" err="1"/>
              <a:t>DanIsh</a:t>
            </a:r>
            <a:r>
              <a:rPr lang="en-GB" dirty="0"/>
              <a:t> Student </a:t>
            </a:r>
            <a:r>
              <a:rPr lang="en-GB" dirty="0" err="1"/>
              <a:t>Cubesat</a:t>
            </a:r>
            <a:r>
              <a:rPr lang="en-GB" dirty="0"/>
              <a:t> </a:t>
            </a:r>
            <a:r>
              <a:rPr lang="en-GB" dirty="0" err="1"/>
              <a:t>prOgramme</a:t>
            </a:r>
            <a:r>
              <a:rPr lang="en-GB" dirty="0"/>
              <a:t> – 3 nye CubeSats), </a:t>
            </a:r>
            <a:r>
              <a:rPr lang="da-DK" dirty="0"/>
              <a:t>Christoffer </a:t>
            </a:r>
            <a:r>
              <a:rPr lang="da-DK" dirty="0" err="1"/>
              <a:t>Karoff</a:t>
            </a:r>
            <a:endParaRPr lang="da-DK" dirty="0"/>
          </a:p>
          <a:p>
            <a:pPr lvl="1"/>
            <a:r>
              <a:rPr lang="da-DK" dirty="0"/>
              <a:t>Nordisk Optisk Teleskop, SONG</a:t>
            </a:r>
          </a:p>
          <a:p>
            <a:endParaRPr lang="da-DK" dirty="0"/>
          </a:p>
          <a:p>
            <a:r>
              <a:rPr lang="da-DK" dirty="0"/>
              <a:t>Rekruttering, synlig indsats bl.a. på sociale medier</a:t>
            </a:r>
          </a:p>
        </p:txBody>
      </p:sp>
      <p:pic>
        <p:nvPicPr>
          <p:cNvPr id="2050" name="Picture 2" descr="Christoffer Karoff - Forskning - Aarhus Universitet">
            <a:extLst>
              <a:ext uri="{FF2B5EF4-FFF2-40B4-BE49-F238E27FC236}">
                <a16:creationId xmlns:a16="http://schemas.microsoft.com/office/drawing/2014/main" id="{22633F5B-67C5-9946-AD7A-79CCF5F90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6667" y="3509735"/>
            <a:ext cx="2005804" cy="24622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cob G. Johansen - Forskning - Aarhus Universitet">
            <a:extLst>
              <a:ext uri="{FF2B5EF4-FFF2-40B4-BE49-F238E27FC236}">
                <a16:creationId xmlns:a16="http://schemas.microsoft.com/office/drawing/2014/main" id="{5A860BD1-31CA-C344-8507-A9BC3BC92F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6667" y="272141"/>
            <a:ext cx="2005804" cy="24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469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1648</Words>
  <Application>Microsoft Macintosh PowerPoint</Application>
  <PresentationFormat>Widescreen</PresentationFormat>
  <Paragraphs>219</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Office-tema</vt:lpstr>
      <vt:lpstr>Informationsmøde (December 2020)</vt:lpstr>
      <vt:lpstr>Kort nyt</vt:lpstr>
      <vt:lpstr>Nordisk Optisk Teleskop (NOT)</vt:lpstr>
      <vt:lpstr>Strategiproces på IFA</vt:lpstr>
      <vt:lpstr>PowerPoint Presentation</vt:lpstr>
      <vt:lpstr>Ingen singulariteter, godt arbejdsmiljø, ansættelser med synergi Uddannelse/talentudvikling – ny stillingsstruktur med lige vægt på  forskning og forskningsbaseret uddannelse Udfordringer med Økonomi, herunder NØMs basering på omsætning  (IDA, NOT, partnere i DG centre …) – hindrer visse typer af satsninger Konsolidering fremfor (kraftig) ekspansion Fondsmidler, hvilke områder kan man forvente vil tiltrække midler? Rekruttering, studieoptag og fastansættelser (rollemodeller) </vt:lpstr>
      <vt:lpstr>Ligestilling, diversitet (herunder også at ikke alle VIP skal være potentielle  DG centerledere) Erhvervssamarbejde/verdensmålene/samfundsrelevans Ingen automatik pr. genbesættelser Netværk (nat./int.), samarbejde Nicher (nat./int.), eksisterende styrker Faciliteter nær os: DCPT, ESS … </vt:lpstr>
      <vt:lpstr>PowerPoint Presentation</vt:lpstr>
      <vt:lpstr>Konkrete nyere tiltag udadtil</vt:lpstr>
      <vt:lpstr>På længere sigt</vt:lpstr>
      <vt:lpstr>Rekruttering af studerende </vt:lpstr>
      <vt:lpstr>Rekruttering af studerende </vt:lpstr>
      <vt:lpstr>Økonomi</vt:lpstr>
      <vt:lpstr>Økonomi</vt:lpstr>
      <vt:lpstr>Kemikaliesikkerhed</vt:lpstr>
      <vt:lpstr>IT-sikkerhed</vt:lpstr>
      <vt:lpstr>IT-sikkerhed</vt:lpstr>
      <vt:lpstr>PowerPoint Presentation</vt:lpstr>
      <vt:lpstr>PowerPoint Presentation</vt:lpstr>
      <vt:lpstr>PowerPoint Presentation</vt:lpstr>
      <vt:lpstr>MUS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Arbejdspladskultur</vt:lpstr>
      <vt:lpstr>Arbejdsmiljø</vt:lpstr>
      <vt:lpstr>PowerPoint Presentation</vt:lpstr>
      <vt:lpstr>Bæredygtighed</vt:lpstr>
      <vt:lpstr>Indkøb</vt:lpstr>
      <vt:lpstr>Indkøb</vt:lpstr>
      <vt:lpstr>IFA-medaljen</vt:lpstr>
      <vt:lpstr>PowerPoint Presentation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Katrine Vasegaard</dc:creator>
  <cp:lastModifiedBy>Ulrik Ingerslev Uggerhøj</cp:lastModifiedBy>
  <cp:revision>79</cp:revision>
  <dcterms:created xsi:type="dcterms:W3CDTF">2020-11-16T13:55:10Z</dcterms:created>
  <dcterms:modified xsi:type="dcterms:W3CDTF">2020-12-02T13:14:53Z</dcterms:modified>
</cp:coreProperties>
</file>