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1512" y="-6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13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49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89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15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30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98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42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85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8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4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915D-1E59-4D17-8DA4-A23BEA531740}" type="datetimeFigureOut">
              <a:rPr lang="da-DK" smtClean="0"/>
              <a:t>14-09-2023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CA29-D182-424E-A6F4-3922224A1D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3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Machine generated alternative text:&#10;b Spin-outs &#10;Denmark ">
            <a:extLst>
              <a:ext uri="{FF2B5EF4-FFF2-40B4-BE49-F238E27FC236}">
                <a16:creationId xmlns:a16="http://schemas.microsoft.com/office/drawing/2014/main" id="{864F261D-D412-49A8-832B-CD1C2B7C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9301"/>
            <a:ext cx="2108200" cy="5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90493-F574-471A-9B25-FC0C32AE26BD}"/>
              </a:ext>
            </a:extLst>
          </p:cNvPr>
          <p:cNvSpPr txBox="1"/>
          <p:nvPr/>
        </p:nvSpPr>
        <p:spPr>
          <a:xfrm>
            <a:off x="1673225" y="1279299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02060"/>
                </a:solidFill>
                <a:latin typeface="Abadi Extra Light" panose="020B0204020104020204" pitchFamily="34" charset="0"/>
                <a:cs typeface="Aharoni" panose="02010803020104030203" pitchFamily="2" charset="-79"/>
              </a:rPr>
              <a:t>FROM RESEARCH TO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21D66-1234-4A6D-8986-B50E2CA8E3AD}"/>
              </a:ext>
            </a:extLst>
          </p:cNvPr>
          <p:cNvSpPr txBox="1"/>
          <p:nvPr/>
        </p:nvSpPr>
        <p:spPr>
          <a:xfrm>
            <a:off x="590550" y="1736346"/>
            <a:ext cx="5676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 Extra Light" panose="020B0204020104020204" pitchFamily="34" charset="0"/>
              </a:rPr>
              <a:t>Spin-outs Denmark is a grant for young researchers from Danish universities who want to commercialize their research and create a spin-out company </a:t>
            </a:r>
          </a:p>
          <a:p>
            <a:pPr algn="ctr"/>
            <a:endParaRPr lang="en-US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badi Extra Light" panose="020B0204020104020204" pitchFamily="34" charset="0"/>
              </a:rPr>
              <a:t>Spin-outs Denmark’s grant consists of one-year salary, bench fee, mandatory training in business development and tailormade support from mentor and business developer </a:t>
            </a:r>
          </a:p>
        </p:txBody>
      </p:sp>
      <p:pic>
        <p:nvPicPr>
          <p:cNvPr id="7" name="Picture 6" descr="Engineer programming robot in robotics research facility">
            <a:extLst>
              <a:ext uri="{FF2B5EF4-FFF2-40B4-BE49-F238E27FC236}">
                <a16:creationId xmlns:a16="http://schemas.microsoft.com/office/drawing/2014/main" id="{9566DCC4-9B0F-4E21-AFF0-350BF0C7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76" y="4031575"/>
            <a:ext cx="2160193" cy="1440000"/>
          </a:xfrm>
          <a:prstGeom prst="rect">
            <a:avLst/>
          </a:prstGeom>
        </p:spPr>
      </p:pic>
      <p:pic>
        <p:nvPicPr>
          <p:cNvPr id="9" name="Picture 8" descr="Close-up of a printed circuit board">
            <a:extLst>
              <a:ext uri="{FF2B5EF4-FFF2-40B4-BE49-F238E27FC236}">
                <a16:creationId xmlns:a16="http://schemas.microsoft.com/office/drawing/2014/main" id="{3310BA0D-C968-4906-B32C-326F8D42C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74" y="4031575"/>
            <a:ext cx="2160528" cy="1440000"/>
          </a:xfrm>
          <a:prstGeom prst="rect">
            <a:avLst/>
          </a:prstGeom>
        </p:spPr>
      </p:pic>
      <p:pic>
        <p:nvPicPr>
          <p:cNvPr id="11" name="Picture 10" descr="Plant in a pot">
            <a:extLst>
              <a:ext uri="{FF2B5EF4-FFF2-40B4-BE49-F238E27FC236}">
                <a16:creationId xmlns:a16="http://schemas.microsoft.com/office/drawing/2014/main" id="{7FDAB97D-EA8E-4F24-9C0C-92D67478A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1" y="4031575"/>
            <a:ext cx="2157049" cy="14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2F039B-B38A-424B-92C1-81CA95985241}"/>
              </a:ext>
            </a:extLst>
          </p:cNvPr>
          <p:cNvSpPr txBox="1"/>
          <p:nvPr/>
        </p:nvSpPr>
        <p:spPr>
          <a:xfrm>
            <a:off x="590550" y="5695010"/>
            <a:ext cx="5676900" cy="647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Who can apply?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Junior researchers at postdoc level or equivalent who are inventor/co-inventor of research results with commercial potential within industry 4.0 technologies and solutions. The </a:t>
            </a:r>
            <a:r>
              <a:rPr lang="en-US" sz="1600" dirty="0" err="1">
                <a:solidFill>
                  <a:srgbClr val="002060"/>
                </a:solidFill>
                <a:latin typeface="Abadi Extra Light" panose="020B0204020104020204" pitchFamily="34" charset="0"/>
              </a:rPr>
              <a:t>programme</a:t>
            </a:r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 also invites researchers from Social Science/Humaniores to apply 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The application process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The application consists of both a written application and an oral pitch. The application process consists of several steps – from expression of interest to entering the </a:t>
            </a:r>
            <a:r>
              <a:rPr lang="en-US" sz="1600" dirty="0" err="1">
                <a:solidFill>
                  <a:srgbClr val="002060"/>
                </a:solidFill>
                <a:latin typeface="Abadi Extra Light" panose="020B0204020104020204" pitchFamily="34" charset="0"/>
              </a:rPr>
              <a:t>programme</a:t>
            </a:r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 – and it is expected to last a maximum of three months  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Assessment of the application 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The application is assessed by three sets of criteria: Research excellence and innovation height, Business potential and value creation, Implementation (team, action plan etc.)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How to apply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Contact your local </a:t>
            </a:r>
            <a:r>
              <a:rPr lang="en-US" sz="1600" dirty="0" err="1">
                <a:solidFill>
                  <a:srgbClr val="002060"/>
                </a:solidFill>
                <a:latin typeface="Abadi Extra Light" panose="020B0204020104020204" pitchFamily="34" charset="0"/>
              </a:rPr>
              <a:t>tto</a:t>
            </a:r>
            <a:r>
              <a:rPr lang="en-US" sz="1600" dirty="0">
                <a:solidFill>
                  <a:srgbClr val="002060"/>
                </a:solidFill>
                <a:latin typeface="Abadi Extra Light" panose="020B0204020104020204" pitchFamily="34" charset="0"/>
              </a:rPr>
              <a:t>-office, or find the relevant information below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err="1">
                <a:solidFill>
                  <a:srgbClr val="002060"/>
                </a:solidFill>
                <a:latin typeface="Abadi Extra Light" panose="020B0204020104020204" pitchFamily="34" charset="0"/>
              </a:rPr>
              <a:t>Erhverv</a:t>
            </a:r>
            <a:r>
              <a:rPr lang="en-US" sz="1400" b="1" dirty="0">
                <a:solidFill>
                  <a:srgbClr val="002060"/>
                </a:solidFill>
                <a:latin typeface="Abadi Extra Light" panose="020B0204020104020204" pitchFamily="34" charset="0"/>
              </a:rPr>
              <a:t> og Innovation/ AU Enterprise and Innovation</a:t>
            </a:r>
            <a:endParaRPr lang="da-DK" sz="1400" b="1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dirty="0" err="1">
                <a:solidFill>
                  <a:srgbClr val="002060"/>
                </a:solidFill>
                <a:latin typeface="Abadi Extra Light" panose="020B0204020104020204" pitchFamily="34" charset="0"/>
              </a:rPr>
              <a:t>Kommercialisering</a:t>
            </a:r>
            <a:r>
              <a:rPr lang="en-US" sz="1400" dirty="0">
                <a:solidFill>
                  <a:srgbClr val="002060"/>
                </a:solidFill>
                <a:latin typeface="Abadi Extra Light" panose="020B0204020104020204" pitchFamily="34" charset="0"/>
              </a:rPr>
              <a:t> og IP, Aarhus University</a:t>
            </a:r>
            <a:endParaRPr lang="da-DK" sz="14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dirty="0" err="1">
                <a:solidFill>
                  <a:srgbClr val="002060"/>
                </a:solidFill>
                <a:latin typeface="Abadi Extra Light" panose="020B0204020104020204" pitchFamily="34" charset="0"/>
              </a:rPr>
              <a:t>Universitetsbyen</a:t>
            </a:r>
            <a:r>
              <a:rPr lang="en-US" sz="1400" dirty="0">
                <a:solidFill>
                  <a:srgbClr val="002060"/>
                </a:solidFill>
                <a:latin typeface="Abadi Extra Light" panose="020B0204020104020204" pitchFamily="34" charset="0"/>
              </a:rPr>
              <a:t> 14, DK-8000 Aarhus C</a:t>
            </a:r>
          </a:p>
          <a:p>
            <a:pPr algn="ctr">
              <a:lnSpc>
                <a:spcPct val="115000"/>
              </a:lnSpc>
            </a:pPr>
            <a:r>
              <a:rPr lang="en-US" sz="1400" dirty="0">
                <a:solidFill>
                  <a:srgbClr val="002060"/>
                </a:solidFill>
                <a:latin typeface="Abadi Extra Light" panose="020B0204020104020204" pitchFamily="34" charset="0"/>
              </a:rPr>
              <a:t>	Phone: +</a:t>
            </a:r>
            <a:r>
              <a:rPr lang="en-US" sz="1400">
                <a:solidFill>
                  <a:srgbClr val="002060"/>
                </a:solidFill>
                <a:latin typeface="Abadi Extra Light" panose="020B0204020104020204" pitchFamily="34" charset="0"/>
              </a:rPr>
              <a:t>45 9358 8257</a:t>
            </a:r>
            <a:endParaRPr lang="en-US" sz="1400" dirty="0">
              <a:solidFill>
                <a:srgbClr val="00206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Abadi Extra Light" panose="020B0204020104020204" pitchFamily="34" charset="0"/>
              </a:rPr>
              <a:t>Find us at LinkedIn or spinouts.dk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431FFC-C80D-4F63-A49C-4FF1F47839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9" t="22446" r="8931" b="20162"/>
          <a:stretch/>
        </p:blipFill>
        <p:spPr>
          <a:xfrm>
            <a:off x="4736769" y="239275"/>
            <a:ext cx="2006600" cy="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218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Abadi Extra Light</vt:lpstr>
      <vt:lpstr>Arial</vt:lpstr>
      <vt:lpstr>Calibri</vt:lpstr>
      <vt:lpstr>Calibri Light</vt:lpstr>
      <vt:lpstr>Office Theme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Rikke Lynge Storgaard</dc:creator>
  <cp:lastModifiedBy>Mogens Fahlgren Andersen</cp:lastModifiedBy>
  <cp:revision>4</cp:revision>
  <dcterms:created xsi:type="dcterms:W3CDTF">2021-12-13T09:40:02Z</dcterms:created>
  <dcterms:modified xsi:type="dcterms:W3CDTF">2023-09-14T16:45:55Z</dcterms:modified>
</cp:coreProperties>
</file>