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4"/>
    <p:sldMasterId id="2147483679" r:id="rId5"/>
  </p:sldMasterIdLst>
  <p:notesMasterIdLst>
    <p:notesMasterId r:id="rId25"/>
  </p:notesMasterIdLst>
  <p:handoutMasterIdLst>
    <p:handoutMasterId r:id="rId26"/>
  </p:handoutMasterIdLst>
  <p:sldIdLst>
    <p:sldId id="268" r:id="rId6"/>
    <p:sldId id="314" r:id="rId7"/>
    <p:sldId id="312" r:id="rId8"/>
    <p:sldId id="319" r:id="rId9"/>
    <p:sldId id="318" r:id="rId10"/>
    <p:sldId id="324" r:id="rId11"/>
    <p:sldId id="262" r:id="rId12"/>
    <p:sldId id="323" r:id="rId13"/>
    <p:sldId id="295" r:id="rId14"/>
    <p:sldId id="273" r:id="rId15"/>
    <p:sldId id="307" r:id="rId16"/>
    <p:sldId id="283" r:id="rId17"/>
    <p:sldId id="322" r:id="rId18"/>
    <p:sldId id="308" r:id="rId19"/>
    <p:sldId id="288" r:id="rId20"/>
    <p:sldId id="317" r:id="rId21"/>
    <p:sldId id="310" r:id="rId22"/>
    <p:sldId id="320" r:id="rId23"/>
    <p:sldId id="260" r:id="rId24"/>
  </p:sldIdLst>
  <p:sldSz cx="12188825" cy="6858000"/>
  <p:notesSz cx="6808788" cy="9940925"/>
  <p:embeddedFontLst>
    <p:embeddedFont>
      <p:font typeface="Wingdings 3" panose="05040102010807070707" pitchFamily="18" charset="2"/>
      <p:regular r:id="rId27"/>
    </p:embeddedFont>
    <p:embeddedFont>
      <p:font typeface="AU Passata" panose="020B0503030502030804" pitchFamily="34" charset="0"/>
      <p:regular r:id="rId28"/>
      <p:bold r:id="rId29"/>
    </p:embeddedFont>
    <p:embeddedFont>
      <p:font typeface="AU Passata Light" panose="020B0303030902030804" pitchFamily="3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AU Peto" panose="040C0B07020602020301" pitchFamily="82" charset="0"/>
      <p:regular r:id="rId40"/>
      <p:bold r:id="rId41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546"/>
    <a:srgbClr val="1A279E"/>
    <a:srgbClr val="000000"/>
    <a:srgbClr val="11215F"/>
    <a:srgbClr val="254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35" autoAdjust="0"/>
    <p:restoredTop sz="93979" autoAdjust="0"/>
  </p:normalViewPr>
  <p:slideViewPr>
    <p:cSldViewPr snapToObjects="1" showGuides="1">
      <p:cViewPr varScale="1">
        <p:scale>
          <a:sx n="69" d="100"/>
          <a:sy n="69" d="100"/>
        </p:scale>
        <p:origin x="888" y="44"/>
      </p:cViewPr>
      <p:guideLst/>
    </p:cSldViewPr>
  </p:slideViewPr>
  <p:outlineViewPr>
    <p:cViewPr>
      <p:scale>
        <a:sx n="33" d="100"/>
        <a:sy n="33" d="100"/>
      </p:scale>
      <p:origin x="0" y="-35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7" d="100"/>
          <a:sy n="47" d="100"/>
        </p:scale>
        <p:origin x="2778" y="3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i.au.dk\dfs\ST_Dekanen\ST%20opdeling\baggrund\Kopi%20af%20Indt&#230;gter%204%20omr&#229;der%20-%20endeli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SHAre</a:t>
            </a:r>
            <a:r>
              <a:rPr lang="en-US" baseline="0" dirty="0"/>
              <a:t> of </a:t>
            </a:r>
            <a:r>
              <a:rPr lang="en-US" dirty="0"/>
              <a:t>REVENUES at faculties</a:t>
            </a:r>
          </a:p>
        </c:rich>
      </c:tx>
      <c:layout>
        <c:manualLayout>
          <c:xMode val="edge"/>
          <c:yMode val="edge"/>
          <c:x val="0.14428216000673949"/>
          <c:y val="4.6588096512506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0425874185082"/>
          <c:y val="0.2772970019126158"/>
          <c:w val="0.53247396494792987"/>
          <c:h val="0.62485903773069373"/>
        </c:manualLayout>
      </c:layout>
      <c:pieChart>
        <c:varyColors val="1"/>
        <c:ser>
          <c:idx val="0"/>
          <c:order val="0"/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explosion val="22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36-4C95-82C4-A02FCE0F01E7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36-4C95-82C4-A02FCE0F01E7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36-4C95-82C4-A02FCE0F01E7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36-4C95-82C4-A02FCE0F01E7}"/>
              </c:ext>
            </c:extLst>
          </c:dPt>
          <c:dPt>
            <c:idx val="4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36-4C95-82C4-A02FCE0F01E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36-4C95-82C4-A02FCE0F01E7}"/>
                </c:ext>
              </c:extLst>
            </c:dLbl>
            <c:dLbl>
              <c:idx val="1"/>
              <c:layout>
                <c:manualLayout>
                  <c:x val="-0.14488062677262645"/>
                  <c:y val="-7.92192903536843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36-4C95-82C4-A02FCE0F01E7}"/>
                </c:ext>
              </c:extLst>
            </c:dLbl>
            <c:dLbl>
              <c:idx val="2"/>
              <c:layout>
                <c:manualLayout>
                  <c:x val="-3.1857572098508889E-2"/>
                  <c:y val="-0.16114141678719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36-4C95-82C4-A02FCE0F01E7}"/>
                </c:ext>
              </c:extLst>
            </c:dLbl>
            <c:dLbl>
              <c:idx val="3"/>
              <c:layout>
                <c:manualLayout>
                  <c:x val="0.13220162309398781"/>
                  <c:y val="-6.96198567345032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36-4C95-82C4-A02FCE0F01E7}"/>
                </c:ext>
              </c:extLst>
            </c:dLbl>
            <c:dLbl>
              <c:idx val="4"/>
              <c:layout>
                <c:manualLayout>
                  <c:x val="0.11947476903204061"/>
                  <c:y val="0.136834635401838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36-4C95-82C4-A02FCE0F01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Overblik!$M$3:$M$7</c:f>
              <c:strCache>
                <c:ptCount val="5"/>
                <c:pt idx="0">
                  <c:v>SCI</c:v>
                </c:pt>
                <c:pt idx="1">
                  <c:v>BSS</c:v>
                </c:pt>
                <c:pt idx="2">
                  <c:v>ARTS</c:v>
                </c:pt>
                <c:pt idx="3">
                  <c:v>HE</c:v>
                </c:pt>
                <c:pt idx="4">
                  <c:v>TECH</c:v>
                </c:pt>
              </c:strCache>
            </c:strRef>
          </c:cat>
          <c:val>
            <c:numRef>
              <c:f>Overblik!$N$3:$N$7</c:f>
              <c:numCache>
                <c:formatCode>0.0%</c:formatCode>
                <c:ptCount val="5"/>
                <c:pt idx="0">
                  <c:v>0.23</c:v>
                </c:pt>
                <c:pt idx="1">
                  <c:v>0.16800000000000001</c:v>
                </c:pt>
                <c:pt idx="2">
                  <c:v>0.16700000000000001</c:v>
                </c:pt>
                <c:pt idx="3">
                  <c:v>0.216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36-4C95-82C4-A02FCE0F01E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ED359-65C1-446C-873E-109D57694464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8419B1C-C749-428F-BD73-E7E2CC75ABDC}">
      <dgm:prSet phldrT="[Tekst]"/>
      <dgm:spPr/>
      <dgm:t>
        <a:bodyPr/>
        <a:lstStyle/>
        <a:p>
          <a:r>
            <a:rPr lang="da-DK" dirty="0"/>
            <a:t>1) </a:t>
          </a:r>
          <a:r>
            <a:rPr lang="da-DK" dirty="0" smtClean="0"/>
            <a:t>AU´s </a:t>
          </a:r>
          <a:r>
            <a:rPr lang="da-DK" dirty="0" err="1" smtClean="0"/>
            <a:t>strategy</a:t>
          </a:r>
          <a:endParaRPr lang="da-DK" dirty="0"/>
        </a:p>
      </dgm:t>
    </dgm:pt>
    <dgm:pt modelId="{0499866C-1B86-45C6-8696-AA5C37CA082B}" type="parTrans" cxnId="{16010A34-3BDB-4646-87BD-5195D681AC58}">
      <dgm:prSet/>
      <dgm:spPr/>
      <dgm:t>
        <a:bodyPr/>
        <a:lstStyle/>
        <a:p>
          <a:endParaRPr lang="da-DK"/>
        </a:p>
      </dgm:t>
    </dgm:pt>
    <dgm:pt modelId="{14631C1A-427F-4DAF-9DAD-F14700707179}" type="sibTrans" cxnId="{16010A34-3BDB-4646-87BD-5195D681AC58}">
      <dgm:prSet/>
      <dgm:spPr/>
      <dgm:t>
        <a:bodyPr/>
        <a:lstStyle/>
        <a:p>
          <a:endParaRPr lang="da-DK"/>
        </a:p>
      </dgm:t>
    </dgm:pt>
    <dgm:pt modelId="{8940645F-BEF3-483A-935F-6201F562AEF3}">
      <dgm:prSet phldrT="[Tekst]"/>
      <dgm:spPr/>
      <dgm:t>
        <a:bodyPr/>
        <a:lstStyle/>
        <a:p>
          <a:r>
            <a:rPr lang="da-DK" dirty="0"/>
            <a:t>2) </a:t>
          </a:r>
          <a:r>
            <a:rPr lang="da-DK" dirty="0" err="1" smtClean="0"/>
            <a:t>Our</a:t>
          </a:r>
          <a:r>
            <a:rPr lang="da-DK" dirty="0" smtClean="0"/>
            <a:t> </a:t>
          </a:r>
          <a:r>
            <a:rPr lang="da-DK" dirty="0"/>
            <a:t>campus</a:t>
          </a:r>
        </a:p>
      </dgm:t>
    </dgm:pt>
    <dgm:pt modelId="{FB170A3F-E6E7-4380-8C17-232007DC16AE}" type="parTrans" cxnId="{17AE43D4-1FF9-4784-B33A-3AAE3CEEA42B}">
      <dgm:prSet/>
      <dgm:spPr/>
      <dgm:t>
        <a:bodyPr/>
        <a:lstStyle/>
        <a:p>
          <a:endParaRPr lang="da-DK"/>
        </a:p>
      </dgm:t>
    </dgm:pt>
    <dgm:pt modelId="{F9735014-E09C-4DA8-BC76-B1195EC2025B}" type="sibTrans" cxnId="{17AE43D4-1FF9-4784-B33A-3AAE3CEEA42B}">
      <dgm:prSet/>
      <dgm:spPr/>
      <dgm:t>
        <a:bodyPr/>
        <a:lstStyle/>
        <a:p>
          <a:endParaRPr lang="da-DK"/>
        </a:p>
      </dgm:t>
    </dgm:pt>
    <dgm:pt modelId="{3846FC69-29B3-46D7-8C96-89A08157CBEA}">
      <dgm:prSet phldrT="[Tekst]"/>
      <dgm:spPr/>
      <dgm:t>
        <a:bodyPr/>
        <a:lstStyle/>
        <a:p>
          <a:endParaRPr lang="da-DK" b="1" dirty="0" smtClean="0"/>
        </a:p>
        <a:p>
          <a:r>
            <a:rPr lang="da-DK" b="1" dirty="0" smtClean="0"/>
            <a:t>The new Nat</a:t>
          </a:r>
          <a:endParaRPr lang="da-DK" b="1" dirty="0"/>
        </a:p>
      </dgm:t>
    </dgm:pt>
    <dgm:pt modelId="{D3DE2313-F400-49D5-AF0A-06409A603B91}" type="parTrans" cxnId="{58EDE4BB-8137-4CCB-9BC4-1B1E907472F6}">
      <dgm:prSet/>
      <dgm:spPr/>
      <dgm:t>
        <a:bodyPr/>
        <a:lstStyle/>
        <a:p>
          <a:endParaRPr lang="da-DK"/>
        </a:p>
      </dgm:t>
    </dgm:pt>
    <dgm:pt modelId="{63E64BDD-1318-434E-A119-DF99228104DE}" type="sibTrans" cxnId="{58EDE4BB-8137-4CCB-9BC4-1B1E907472F6}">
      <dgm:prSet/>
      <dgm:spPr/>
      <dgm:t>
        <a:bodyPr/>
        <a:lstStyle/>
        <a:p>
          <a:endParaRPr lang="da-DK"/>
        </a:p>
      </dgm:t>
    </dgm:pt>
    <dgm:pt modelId="{5B5288C9-F508-46F7-B0D2-46A1CC6BEEDA}">
      <dgm:prSet phldrT="[Tekst]"/>
      <dgm:spPr/>
      <dgm:t>
        <a:bodyPr/>
        <a:lstStyle/>
        <a:p>
          <a:r>
            <a:rPr lang="da-DK" dirty="0"/>
            <a:t>3) </a:t>
          </a:r>
          <a:r>
            <a:rPr lang="da-DK" dirty="0" smtClean="0"/>
            <a:t>My vision</a:t>
          </a:r>
          <a:endParaRPr lang="da-DK" dirty="0"/>
        </a:p>
      </dgm:t>
    </dgm:pt>
    <dgm:pt modelId="{545E37B9-C72E-4DA2-BB4A-C3FE887B16FE}" type="parTrans" cxnId="{5298AA39-4B62-4EE4-96D6-E0494C4B9136}">
      <dgm:prSet/>
      <dgm:spPr/>
      <dgm:t>
        <a:bodyPr/>
        <a:lstStyle/>
        <a:p>
          <a:endParaRPr lang="da-DK"/>
        </a:p>
      </dgm:t>
    </dgm:pt>
    <dgm:pt modelId="{71053D8B-EB03-4ABF-8229-60DE6505C31A}" type="sibTrans" cxnId="{5298AA39-4B62-4EE4-96D6-E0494C4B9136}">
      <dgm:prSet/>
      <dgm:spPr/>
      <dgm:t>
        <a:bodyPr/>
        <a:lstStyle/>
        <a:p>
          <a:endParaRPr lang="da-DK"/>
        </a:p>
      </dgm:t>
    </dgm:pt>
    <dgm:pt modelId="{2E7B640D-238F-4FF7-90F4-51DC67F31572}" type="pres">
      <dgm:prSet presAssocID="{26CED359-65C1-446C-873E-109D57694464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3695E78-FC25-429F-899C-628ED5FBC12D}" type="pres">
      <dgm:prSet presAssocID="{26CED359-65C1-446C-873E-109D57694464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7DD81F5-1A3E-4DDE-9397-CF47337A4075}" type="pres">
      <dgm:prSet presAssocID="{26CED359-65C1-446C-873E-109D57694464}" presName="triangle2" presStyleLbl="node1" presStyleIdx="1" presStyleCnt="4" custLinFactNeighborY="78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CA3EC43-6DDF-417B-BD28-0653912EDF1D}" type="pres">
      <dgm:prSet presAssocID="{26CED359-65C1-446C-873E-109D57694464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9B92F59-D406-4ED8-A69B-2411691DF834}" type="pres">
      <dgm:prSet presAssocID="{26CED359-65C1-446C-873E-109D57694464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2A3E2FB-AF0C-48C6-8F6B-4BAA1F077870}" type="presOf" srcId="{26CED359-65C1-446C-873E-109D57694464}" destId="{2E7B640D-238F-4FF7-90F4-51DC67F31572}" srcOrd="0" destOrd="0" presId="urn:microsoft.com/office/officeart/2005/8/layout/pyramid4"/>
    <dgm:cxn modelId="{16010A34-3BDB-4646-87BD-5195D681AC58}" srcId="{26CED359-65C1-446C-873E-109D57694464}" destId="{C8419B1C-C749-428F-BD73-E7E2CC75ABDC}" srcOrd="0" destOrd="0" parTransId="{0499866C-1B86-45C6-8696-AA5C37CA082B}" sibTransId="{14631C1A-427F-4DAF-9DAD-F14700707179}"/>
    <dgm:cxn modelId="{58EDE4BB-8137-4CCB-9BC4-1B1E907472F6}" srcId="{26CED359-65C1-446C-873E-109D57694464}" destId="{3846FC69-29B3-46D7-8C96-89A08157CBEA}" srcOrd="2" destOrd="0" parTransId="{D3DE2313-F400-49D5-AF0A-06409A603B91}" sibTransId="{63E64BDD-1318-434E-A119-DF99228104DE}"/>
    <dgm:cxn modelId="{031FEFDD-ABC7-4BC4-BE77-46E949CC2688}" type="presOf" srcId="{8940645F-BEF3-483A-935F-6201F562AEF3}" destId="{87DD81F5-1A3E-4DDE-9397-CF47337A4075}" srcOrd="0" destOrd="0" presId="urn:microsoft.com/office/officeart/2005/8/layout/pyramid4"/>
    <dgm:cxn modelId="{398CEF9E-3FD0-4737-BFC7-679C127F4D5F}" type="presOf" srcId="{C8419B1C-C749-428F-BD73-E7E2CC75ABDC}" destId="{23695E78-FC25-429F-899C-628ED5FBC12D}" srcOrd="0" destOrd="0" presId="urn:microsoft.com/office/officeart/2005/8/layout/pyramid4"/>
    <dgm:cxn modelId="{5298AA39-4B62-4EE4-96D6-E0494C4B9136}" srcId="{26CED359-65C1-446C-873E-109D57694464}" destId="{5B5288C9-F508-46F7-B0D2-46A1CC6BEEDA}" srcOrd="3" destOrd="0" parTransId="{545E37B9-C72E-4DA2-BB4A-C3FE887B16FE}" sibTransId="{71053D8B-EB03-4ABF-8229-60DE6505C31A}"/>
    <dgm:cxn modelId="{17AE43D4-1FF9-4784-B33A-3AAE3CEEA42B}" srcId="{26CED359-65C1-446C-873E-109D57694464}" destId="{8940645F-BEF3-483A-935F-6201F562AEF3}" srcOrd="1" destOrd="0" parTransId="{FB170A3F-E6E7-4380-8C17-232007DC16AE}" sibTransId="{F9735014-E09C-4DA8-BC76-B1195EC2025B}"/>
    <dgm:cxn modelId="{59824CF2-66FC-4CD9-B023-53E11001322B}" type="presOf" srcId="{3846FC69-29B3-46D7-8C96-89A08157CBEA}" destId="{5CA3EC43-6DDF-417B-BD28-0653912EDF1D}" srcOrd="0" destOrd="0" presId="urn:microsoft.com/office/officeart/2005/8/layout/pyramid4"/>
    <dgm:cxn modelId="{37701265-11C9-42CD-AA65-B2F4C963D12C}" type="presOf" srcId="{5B5288C9-F508-46F7-B0D2-46A1CC6BEEDA}" destId="{49B92F59-D406-4ED8-A69B-2411691DF834}" srcOrd="0" destOrd="0" presId="urn:microsoft.com/office/officeart/2005/8/layout/pyramid4"/>
    <dgm:cxn modelId="{2B8A41CC-B0B5-4882-9398-A8D659534318}" type="presParOf" srcId="{2E7B640D-238F-4FF7-90F4-51DC67F31572}" destId="{23695E78-FC25-429F-899C-628ED5FBC12D}" srcOrd="0" destOrd="0" presId="urn:microsoft.com/office/officeart/2005/8/layout/pyramid4"/>
    <dgm:cxn modelId="{FE599E17-A63E-4DBD-933E-9437B622F2DC}" type="presParOf" srcId="{2E7B640D-238F-4FF7-90F4-51DC67F31572}" destId="{87DD81F5-1A3E-4DDE-9397-CF47337A4075}" srcOrd="1" destOrd="0" presId="urn:microsoft.com/office/officeart/2005/8/layout/pyramid4"/>
    <dgm:cxn modelId="{D4A6CE8A-5C8A-418E-9788-DB071ADD7D37}" type="presParOf" srcId="{2E7B640D-238F-4FF7-90F4-51DC67F31572}" destId="{5CA3EC43-6DDF-417B-BD28-0653912EDF1D}" srcOrd="2" destOrd="0" presId="urn:microsoft.com/office/officeart/2005/8/layout/pyramid4"/>
    <dgm:cxn modelId="{D8001602-898C-484F-BC59-2A8908BD12EA}" type="presParOf" srcId="{2E7B640D-238F-4FF7-90F4-51DC67F31572}" destId="{49B92F59-D406-4ED8-A69B-2411691DF83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E6E16-45A6-4494-85BC-2E7134ED24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B2E14D4-2D5D-46A3-BC8C-5A090BF262E5}">
      <dgm:prSet phldrT="[Tekst]"/>
      <dgm:spPr/>
      <dgm:t>
        <a:bodyPr/>
        <a:lstStyle/>
        <a:p>
          <a:r>
            <a:rPr lang="da-DK" dirty="0" smtClean="0"/>
            <a:t>Pioneers</a:t>
          </a:r>
          <a:endParaRPr lang="da-DK" dirty="0"/>
        </a:p>
      </dgm:t>
    </dgm:pt>
    <dgm:pt modelId="{C754CCEB-EC1A-4456-8E1F-AE22F8CA72DC}" type="parTrans" cxnId="{63A598A9-56DE-4134-9175-36B30C675A47}">
      <dgm:prSet/>
      <dgm:spPr/>
      <dgm:t>
        <a:bodyPr/>
        <a:lstStyle/>
        <a:p>
          <a:endParaRPr lang="da-DK"/>
        </a:p>
      </dgm:t>
    </dgm:pt>
    <dgm:pt modelId="{71A211C4-238E-43DF-8DA0-4672D824B1BB}" type="sibTrans" cxnId="{63A598A9-56DE-4134-9175-36B30C675A47}">
      <dgm:prSet/>
      <dgm:spPr/>
      <dgm:t>
        <a:bodyPr/>
        <a:lstStyle/>
        <a:p>
          <a:endParaRPr lang="da-DK"/>
        </a:p>
      </dgm:t>
    </dgm:pt>
    <dgm:pt modelId="{2673B34C-B7BC-49BC-8F44-170ED077D127}">
      <dgm:prSet phldrT="[Tekst]"/>
      <dgm:spPr/>
      <dgm:t>
        <a:bodyPr/>
        <a:lstStyle/>
        <a:p>
          <a:r>
            <a:rPr lang="da-DK" dirty="0" smtClean="0"/>
            <a:t>International</a:t>
          </a:r>
          <a:endParaRPr lang="da-DK" dirty="0"/>
        </a:p>
      </dgm:t>
    </dgm:pt>
    <dgm:pt modelId="{B0CFF8B4-65E7-4AD3-9569-F7BEC718C54F}" type="parTrans" cxnId="{8CEA8C14-F61A-49EA-90A7-A56D0391412D}">
      <dgm:prSet/>
      <dgm:spPr/>
      <dgm:t>
        <a:bodyPr/>
        <a:lstStyle/>
        <a:p>
          <a:endParaRPr lang="da-DK"/>
        </a:p>
      </dgm:t>
    </dgm:pt>
    <dgm:pt modelId="{75464D6F-8511-46E3-A912-86C2C961BB90}" type="sibTrans" cxnId="{8CEA8C14-F61A-49EA-90A7-A56D0391412D}">
      <dgm:prSet/>
      <dgm:spPr/>
      <dgm:t>
        <a:bodyPr/>
        <a:lstStyle/>
        <a:p>
          <a:endParaRPr lang="da-DK"/>
        </a:p>
      </dgm:t>
    </dgm:pt>
    <dgm:pt modelId="{C68991FB-07F5-4421-B83C-F99A2B466A6A}">
      <dgm:prSet phldrT="[Tekst]"/>
      <dgm:spPr/>
      <dgm:t>
        <a:bodyPr/>
        <a:lstStyle/>
        <a:p>
          <a:r>
            <a:rPr lang="da-DK" dirty="0"/>
            <a:t>Excellence</a:t>
          </a:r>
        </a:p>
      </dgm:t>
    </dgm:pt>
    <dgm:pt modelId="{B9C213A6-5773-4FE4-837C-00554B341186}" type="parTrans" cxnId="{3D1F596D-8556-4F7C-8CA4-72E23BFF6128}">
      <dgm:prSet/>
      <dgm:spPr/>
      <dgm:t>
        <a:bodyPr/>
        <a:lstStyle/>
        <a:p>
          <a:endParaRPr lang="da-DK"/>
        </a:p>
      </dgm:t>
    </dgm:pt>
    <dgm:pt modelId="{BC4C1801-811B-403E-AEC2-B1AD9C572B96}" type="sibTrans" cxnId="{3D1F596D-8556-4F7C-8CA4-72E23BFF6128}">
      <dgm:prSet/>
      <dgm:spPr/>
      <dgm:t>
        <a:bodyPr/>
        <a:lstStyle/>
        <a:p>
          <a:endParaRPr lang="da-DK"/>
        </a:p>
      </dgm:t>
    </dgm:pt>
    <dgm:pt modelId="{91772599-7202-4008-8D77-D3CA1EAFE246}" type="pres">
      <dgm:prSet presAssocID="{3AAE6E16-45A6-4494-85BC-2E7134ED24C8}" presName="compositeShape" presStyleCnt="0">
        <dgm:presLayoutVars>
          <dgm:chMax val="7"/>
          <dgm:dir/>
          <dgm:resizeHandles val="exact"/>
        </dgm:presLayoutVars>
      </dgm:prSet>
      <dgm:spPr/>
    </dgm:pt>
    <dgm:pt modelId="{D23F8319-5169-41E1-BA5E-B3AA6E1D25CB}" type="pres">
      <dgm:prSet presAssocID="{3AAE6E16-45A6-4494-85BC-2E7134ED24C8}" presName="wedge1" presStyleLbl="node1" presStyleIdx="0" presStyleCnt="3"/>
      <dgm:spPr/>
      <dgm:t>
        <a:bodyPr/>
        <a:lstStyle/>
        <a:p>
          <a:endParaRPr lang="da-DK"/>
        </a:p>
      </dgm:t>
    </dgm:pt>
    <dgm:pt modelId="{ADC53B0B-FD97-4CF4-957C-6EFCF002EE42}" type="pres">
      <dgm:prSet presAssocID="{3AAE6E16-45A6-4494-85BC-2E7134ED24C8}" presName="dummy1a" presStyleCnt="0"/>
      <dgm:spPr/>
    </dgm:pt>
    <dgm:pt modelId="{67728BB9-A720-4097-B7FA-D515EF6D810B}" type="pres">
      <dgm:prSet presAssocID="{3AAE6E16-45A6-4494-85BC-2E7134ED24C8}" presName="dummy1b" presStyleCnt="0"/>
      <dgm:spPr/>
    </dgm:pt>
    <dgm:pt modelId="{19D9D747-7E53-401F-AB0C-7EDF47F8A3D0}" type="pres">
      <dgm:prSet presAssocID="{3AAE6E16-45A6-4494-85BC-2E7134ED24C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0B9251-99DF-4640-A966-2CC0E253013B}" type="pres">
      <dgm:prSet presAssocID="{3AAE6E16-45A6-4494-85BC-2E7134ED24C8}" presName="wedge2" presStyleLbl="node1" presStyleIdx="1" presStyleCnt="3"/>
      <dgm:spPr/>
      <dgm:t>
        <a:bodyPr/>
        <a:lstStyle/>
        <a:p>
          <a:endParaRPr lang="da-DK"/>
        </a:p>
      </dgm:t>
    </dgm:pt>
    <dgm:pt modelId="{EC3F9B3E-93F8-4C6F-881E-C80CAAFDC362}" type="pres">
      <dgm:prSet presAssocID="{3AAE6E16-45A6-4494-85BC-2E7134ED24C8}" presName="dummy2a" presStyleCnt="0"/>
      <dgm:spPr/>
    </dgm:pt>
    <dgm:pt modelId="{B059A085-07AF-46AE-83BD-720D243BA732}" type="pres">
      <dgm:prSet presAssocID="{3AAE6E16-45A6-4494-85BC-2E7134ED24C8}" presName="dummy2b" presStyleCnt="0"/>
      <dgm:spPr/>
    </dgm:pt>
    <dgm:pt modelId="{14E8E0A6-C578-41CE-8A9A-BC305C48BCCA}" type="pres">
      <dgm:prSet presAssocID="{3AAE6E16-45A6-4494-85BC-2E7134ED24C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70F2A51-FA59-4FC1-AC96-41C0151C071B}" type="pres">
      <dgm:prSet presAssocID="{3AAE6E16-45A6-4494-85BC-2E7134ED24C8}" presName="wedge3" presStyleLbl="node1" presStyleIdx="2" presStyleCnt="3"/>
      <dgm:spPr/>
      <dgm:t>
        <a:bodyPr/>
        <a:lstStyle/>
        <a:p>
          <a:endParaRPr lang="da-DK"/>
        </a:p>
      </dgm:t>
    </dgm:pt>
    <dgm:pt modelId="{3556A842-96AE-4546-AA75-6E14B40D1752}" type="pres">
      <dgm:prSet presAssocID="{3AAE6E16-45A6-4494-85BC-2E7134ED24C8}" presName="dummy3a" presStyleCnt="0"/>
      <dgm:spPr/>
    </dgm:pt>
    <dgm:pt modelId="{73A6DE4C-CABF-4409-AAA7-88599B3380F6}" type="pres">
      <dgm:prSet presAssocID="{3AAE6E16-45A6-4494-85BC-2E7134ED24C8}" presName="dummy3b" presStyleCnt="0"/>
      <dgm:spPr/>
    </dgm:pt>
    <dgm:pt modelId="{EBA2A477-212A-420D-AD62-218FAA1956F3}" type="pres">
      <dgm:prSet presAssocID="{3AAE6E16-45A6-4494-85BC-2E7134ED24C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FC30816-7606-422B-AC3F-33937844C7FD}" type="pres">
      <dgm:prSet presAssocID="{71A211C4-238E-43DF-8DA0-4672D824B1BB}" presName="arrowWedge1" presStyleLbl="fgSibTrans2D1" presStyleIdx="0" presStyleCnt="3"/>
      <dgm:spPr/>
    </dgm:pt>
    <dgm:pt modelId="{AA5E91EA-C257-45BB-879A-58F9B69B0D12}" type="pres">
      <dgm:prSet presAssocID="{75464D6F-8511-46E3-A912-86C2C961BB90}" presName="arrowWedge2" presStyleLbl="fgSibTrans2D1" presStyleIdx="1" presStyleCnt="3"/>
      <dgm:spPr/>
    </dgm:pt>
    <dgm:pt modelId="{DB10903D-4669-4E76-BA56-3A08F4C81F5E}" type="pres">
      <dgm:prSet presAssocID="{BC4C1801-811B-403E-AEC2-B1AD9C572B96}" presName="arrowWedge3" presStyleLbl="fgSibTrans2D1" presStyleIdx="2" presStyleCnt="3"/>
      <dgm:spPr/>
    </dgm:pt>
  </dgm:ptLst>
  <dgm:cxnLst>
    <dgm:cxn modelId="{E7BE0EB4-65DA-437D-A676-64DF8A3E209F}" type="presOf" srcId="{2673B34C-B7BC-49BC-8F44-170ED077D127}" destId="{14E8E0A6-C578-41CE-8A9A-BC305C48BCCA}" srcOrd="1" destOrd="0" presId="urn:microsoft.com/office/officeart/2005/8/layout/cycle8"/>
    <dgm:cxn modelId="{B6BE0F87-607F-4960-9313-D66ABCCE6FA3}" type="presOf" srcId="{C68991FB-07F5-4421-B83C-F99A2B466A6A}" destId="{EBA2A477-212A-420D-AD62-218FAA1956F3}" srcOrd="1" destOrd="0" presId="urn:microsoft.com/office/officeart/2005/8/layout/cycle8"/>
    <dgm:cxn modelId="{7429F23C-8B80-4D30-9132-04E7A6C7912A}" type="presOf" srcId="{3AAE6E16-45A6-4494-85BC-2E7134ED24C8}" destId="{91772599-7202-4008-8D77-D3CA1EAFE246}" srcOrd="0" destOrd="0" presId="urn:microsoft.com/office/officeart/2005/8/layout/cycle8"/>
    <dgm:cxn modelId="{E2E23A86-9774-4FE6-9616-00083F0895FE}" type="presOf" srcId="{2673B34C-B7BC-49BC-8F44-170ED077D127}" destId="{6B0B9251-99DF-4640-A966-2CC0E253013B}" srcOrd="0" destOrd="0" presId="urn:microsoft.com/office/officeart/2005/8/layout/cycle8"/>
    <dgm:cxn modelId="{8EEE0E3B-D8E0-45C7-8E6B-DA06E6937042}" type="presOf" srcId="{0B2E14D4-2D5D-46A3-BC8C-5A090BF262E5}" destId="{D23F8319-5169-41E1-BA5E-B3AA6E1D25CB}" srcOrd="0" destOrd="0" presId="urn:microsoft.com/office/officeart/2005/8/layout/cycle8"/>
    <dgm:cxn modelId="{8CEA8C14-F61A-49EA-90A7-A56D0391412D}" srcId="{3AAE6E16-45A6-4494-85BC-2E7134ED24C8}" destId="{2673B34C-B7BC-49BC-8F44-170ED077D127}" srcOrd="1" destOrd="0" parTransId="{B0CFF8B4-65E7-4AD3-9569-F7BEC718C54F}" sibTransId="{75464D6F-8511-46E3-A912-86C2C961BB90}"/>
    <dgm:cxn modelId="{63A598A9-56DE-4134-9175-36B30C675A47}" srcId="{3AAE6E16-45A6-4494-85BC-2E7134ED24C8}" destId="{0B2E14D4-2D5D-46A3-BC8C-5A090BF262E5}" srcOrd="0" destOrd="0" parTransId="{C754CCEB-EC1A-4456-8E1F-AE22F8CA72DC}" sibTransId="{71A211C4-238E-43DF-8DA0-4672D824B1BB}"/>
    <dgm:cxn modelId="{19EEB624-B4D0-4F46-BF2D-615742011597}" type="presOf" srcId="{0B2E14D4-2D5D-46A3-BC8C-5A090BF262E5}" destId="{19D9D747-7E53-401F-AB0C-7EDF47F8A3D0}" srcOrd="1" destOrd="0" presId="urn:microsoft.com/office/officeart/2005/8/layout/cycle8"/>
    <dgm:cxn modelId="{3D1F596D-8556-4F7C-8CA4-72E23BFF6128}" srcId="{3AAE6E16-45A6-4494-85BC-2E7134ED24C8}" destId="{C68991FB-07F5-4421-B83C-F99A2B466A6A}" srcOrd="2" destOrd="0" parTransId="{B9C213A6-5773-4FE4-837C-00554B341186}" sibTransId="{BC4C1801-811B-403E-AEC2-B1AD9C572B96}"/>
    <dgm:cxn modelId="{F2922E42-13D7-4F02-AFFC-2E623094353C}" type="presOf" srcId="{C68991FB-07F5-4421-B83C-F99A2B466A6A}" destId="{370F2A51-FA59-4FC1-AC96-41C0151C071B}" srcOrd="0" destOrd="0" presId="urn:microsoft.com/office/officeart/2005/8/layout/cycle8"/>
    <dgm:cxn modelId="{5321F54C-558D-461A-A8F6-17CCA4782AEE}" type="presParOf" srcId="{91772599-7202-4008-8D77-D3CA1EAFE246}" destId="{D23F8319-5169-41E1-BA5E-B3AA6E1D25CB}" srcOrd="0" destOrd="0" presId="urn:microsoft.com/office/officeart/2005/8/layout/cycle8"/>
    <dgm:cxn modelId="{C4012E00-285B-422C-B35F-DA3FBD9F0B5E}" type="presParOf" srcId="{91772599-7202-4008-8D77-D3CA1EAFE246}" destId="{ADC53B0B-FD97-4CF4-957C-6EFCF002EE42}" srcOrd="1" destOrd="0" presId="urn:microsoft.com/office/officeart/2005/8/layout/cycle8"/>
    <dgm:cxn modelId="{16B81693-E170-48E6-A57D-01F9BD97646B}" type="presParOf" srcId="{91772599-7202-4008-8D77-D3CA1EAFE246}" destId="{67728BB9-A720-4097-B7FA-D515EF6D810B}" srcOrd="2" destOrd="0" presId="urn:microsoft.com/office/officeart/2005/8/layout/cycle8"/>
    <dgm:cxn modelId="{4851BDE2-F546-4631-B41A-B7F83197A5FB}" type="presParOf" srcId="{91772599-7202-4008-8D77-D3CA1EAFE246}" destId="{19D9D747-7E53-401F-AB0C-7EDF47F8A3D0}" srcOrd="3" destOrd="0" presId="urn:microsoft.com/office/officeart/2005/8/layout/cycle8"/>
    <dgm:cxn modelId="{BBFBC2D8-975E-4597-8794-9FAAD0B2829F}" type="presParOf" srcId="{91772599-7202-4008-8D77-D3CA1EAFE246}" destId="{6B0B9251-99DF-4640-A966-2CC0E253013B}" srcOrd="4" destOrd="0" presId="urn:microsoft.com/office/officeart/2005/8/layout/cycle8"/>
    <dgm:cxn modelId="{5E30EF89-89E9-4B84-BEBD-3624BCF82DA5}" type="presParOf" srcId="{91772599-7202-4008-8D77-D3CA1EAFE246}" destId="{EC3F9B3E-93F8-4C6F-881E-C80CAAFDC362}" srcOrd="5" destOrd="0" presId="urn:microsoft.com/office/officeart/2005/8/layout/cycle8"/>
    <dgm:cxn modelId="{996395D4-C399-4A77-9FBB-33790BA573C7}" type="presParOf" srcId="{91772599-7202-4008-8D77-D3CA1EAFE246}" destId="{B059A085-07AF-46AE-83BD-720D243BA732}" srcOrd="6" destOrd="0" presId="urn:microsoft.com/office/officeart/2005/8/layout/cycle8"/>
    <dgm:cxn modelId="{57BF3AD9-70BD-43A4-B829-DA91FCF72B27}" type="presParOf" srcId="{91772599-7202-4008-8D77-D3CA1EAFE246}" destId="{14E8E0A6-C578-41CE-8A9A-BC305C48BCCA}" srcOrd="7" destOrd="0" presId="urn:microsoft.com/office/officeart/2005/8/layout/cycle8"/>
    <dgm:cxn modelId="{D2B349B2-E661-49F4-BCFF-7EA2FC36C82B}" type="presParOf" srcId="{91772599-7202-4008-8D77-D3CA1EAFE246}" destId="{370F2A51-FA59-4FC1-AC96-41C0151C071B}" srcOrd="8" destOrd="0" presId="urn:microsoft.com/office/officeart/2005/8/layout/cycle8"/>
    <dgm:cxn modelId="{E56792B6-E85F-494C-AB4D-7C51B402DBEE}" type="presParOf" srcId="{91772599-7202-4008-8D77-D3CA1EAFE246}" destId="{3556A842-96AE-4546-AA75-6E14B40D1752}" srcOrd="9" destOrd="0" presId="urn:microsoft.com/office/officeart/2005/8/layout/cycle8"/>
    <dgm:cxn modelId="{8915DE51-DF69-43B5-999D-64929BA8417F}" type="presParOf" srcId="{91772599-7202-4008-8D77-D3CA1EAFE246}" destId="{73A6DE4C-CABF-4409-AAA7-88599B3380F6}" srcOrd="10" destOrd="0" presId="urn:microsoft.com/office/officeart/2005/8/layout/cycle8"/>
    <dgm:cxn modelId="{E5AAE13C-D6A2-41EC-9A18-ECC6077FA070}" type="presParOf" srcId="{91772599-7202-4008-8D77-D3CA1EAFE246}" destId="{EBA2A477-212A-420D-AD62-218FAA1956F3}" srcOrd="11" destOrd="0" presId="urn:microsoft.com/office/officeart/2005/8/layout/cycle8"/>
    <dgm:cxn modelId="{32DBD6CA-EEF0-4827-8559-CC3F4EBD816F}" type="presParOf" srcId="{91772599-7202-4008-8D77-D3CA1EAFE246}" destId="{CFC30816-7606-422B-AC3F-33937844C7FD}" srcOrd="12" destOrd="0" presId="urn:microsoft.com/office/officeart/2005/8/layout/cycle8"/>
    <dgm:cxn modelId="{A958E2DB-A24C-4EB5-851A-4244358797DF}" type="presParOf" srcId="{91772599-7202-4008-8D77-D3CA1EAFE246}" destId="{AA5E91EA-C257-45BB-879A-58F9B69B0D12}" srcOrd="13" destOrd="0" presId="urn:microsoft.com/office/officeart/2005/8/layout/cycle8"/>
    <dgm:cxn modelId="{A2F6A41E-02F2-4030-971F-B61DA732BBE9}" type="presParOf" srcId="{91772599-7202-4008-8D77-D3CA1EAFE246}" destId="{DB10903D-4669-4E76-BA56-3A08F4C81F5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15C073-37E1-4408-8880-09D8B332F64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898ACDB-9C01-45FE-A95A-A1DAE671C714}">
      <dgm:prSet phldrT="[Tekst]" custT="1"/>
      <dgm:spPr/>
      <dgm:t>
        <a:bodyPr/>
        <a:lstStyle/>
        <a:p>
          <a:r>
            <a:rPr lang="da-DK" sz="1600" b="1" dirty="0" smtClean="0"/>
            <a:t>Research </a:t>
          </a:r>
          <a:r>
            <a:rPr lang="da-DK" sz="1600" b="1" dirty="0" err="1" smtClean="0"/>
            <a:t>evaluations</a:t>
          </a:r>
          <a:endParaRPr lang="da-DK" sz="1600" b="1" dirty="0"/>
        </a:p>
      </dgm:t>
    </dgm:pt>
    <dgm:pt modelId="{3DFFFE04-AA32-4E59-AFE2-9E01F83DA261}" type="parTrans" cxnId="{C48F502E-F07D-4899-ADEF-192C8C80F431}">
      <dgm:prSet/>
      <dgm:spPr/>
      <dgm:t>
        <a:bodyPr/>
        <a:lstStyle/>
        <a:p>
          <a:endParaRPr lang="da-DK"/>
        </a:p>
      </dgm:t>
    </dgm:pt>
    <dgm:pt modelId="{E194E34F-3396-43D5-A093-52A125066D47}" type="sibTrans" cxnId="{C48F502E-F07D-4899-ADEF-192C8C80F431}">
      <dgm:prSet/>
      <dgm:spPr/>
      <dgm:t>
        <a:bodyPr/>
        <a:lstStyle/>
        <a:p>
          <a:endParaRPr lang="da-DK"/>
        </a:p>
      </dgm:t>
    </dgm:pt>
    <dgm:pt modelId="{AD99F4F3-F471-44CD-9768-86CB1AEB907C}">
      <dgm:prSet phldrT="[Tekst]" custT="1"/>
      <dgm:spPr/>
      <dgm:t>
        <a:bodyPr/>
        <a:lstStyle/>
        <a:p>
          <a:pPr algn="ctr"/>
          <a:r>
            <a:rPr lang="da-DK" sz="1500" b="1" dirty="0" err="1" smtClean="0"/>
            <a:t>Internal</a:t>
          </a:r>
          <a:r>
            <a:rPr lang="da-DK" sz="1500" b="1" dirty="0" smtClean="0"/>
            <a:t> and </a:t>
          </a:r>
          <a:r>
            <a:rPr lang="da-DK" sz="1500" b="1" dirty="0" err="1" smtClean="0"/>
            <a:t>external</a:t>
          </a:r>
          <a:r>
            <a:rPr lang="da-DK" sz="1500" b="1" dirty="0" smtClean="0"/>
            <a:t> input</a:t>
          </a:r>
          <a:endParaRPr lang="da-DK" sz="1500" b="1" dirty="0"/>
        </a:p>
      </dgm:t>
    </dgm:pt>
    <dgm:pt modelId="{78F3CC59-EC05-4C3D-B0FB-6D448378AC84}" type="parTrans" cxnId="{68055383-7D97-41E3-A610-F6B61BAB0B50}">
      <dgm:prSet/>
      <dgm:spPr/>
      <dgm:t>
        <a:bodyPr/>
        <a:lstStyle/>
        <a:p>
          <a:endParaRPr lang="da-DK"/>
        </a:p>
      </dgm:t>
    </dgm:pt>
    <dgm:pt modelId="{CFE7C3AF-7E87-41A0-8BA9-DD00F126AAF9}" type="sibTrans" cxnId="{68055383-7D97-41E3-A610-F6B61BAB0B50}">
      <dgm:prSet/>
      <dgm:spPr/>
      <dgm:t>
        <a:bodyPr/>
        <a:lstStyle/>
        <a:p>
          <a:endParaRPr lang="da-DK"/>
        </a:p>
      </dgm:t>
    </dgm:pt>
    <dgm:pt modelId="{544168EC-6BE4-45F7-B226-0E88DC6D28EB}">
      <dgm:prSet phldrT="[Tekst]" custT="1"/>
      <dgm:spPr/>
      <dgm:t>
        <a:bodyPr/>
        <a:lstStyle/>
        <a:p>
          <a:r>
            <a:rPr lang="da-DK" sz="1500" b="1" dirty="0" err="1" smtClean="0"/>
            <a:t>Follow</a:t>
          </a:r>
          <a:r>
            <a:rPr lang="da-DK" sz="1500" b="1" dirty="0" smtClean="0"/>
            <a:t> up and </a:t>
          </a:r>
          <a:r>
            <a:rPr lang="da-DK" sz="1500" b="1" dirty="0" err="1" smtClean="0"/>
            <a:t>analysis</a:t>
          </a:r>
          <a:endParaRPr lang="da-DK" sz="1500" b="1" dirty="0"/>
        </a:p>
      </dgm:t>
    </dgm:pt>
    <dgm:pt modelId="{69661050-F1F8-4824-9648-7F12475D5A40}" type="parTrans" cxnId="{1889C76A-336D-40AE-B98B-A9436756CEC6}">
      <dgm:prSet/>
      <dgm:spPr/>
      <dgm:t>
        <a:bodyPr/>
        <a:lstStyle/>
        <a:p>
          <a:endParaRPr lang="da-DK"/>
        </a:p>
      </dgm:t>
    </dgm:pt>
    <dgm:pt modelId="{3A5A8456-4C6A-49E3-8BE0-5AC3AC1FEBE3}" type="sibTrans" cxnId="{1889C76A-336D-40AE-B98B-A9436756CEC6}">
      <dgm:prSet/>
      <dgm:spPr/>
      <dgm:t>
        <a:bodyPr/>
        <a:lstStyle/>
        <a:p>
          <a:endParaRPr lang="da-DK"/>
        </a:p>
      </dgm:t>
    </dgm:pt>
    <dgm:pt modelId="{D55440B0-3FAC-44DB-86B6-7045FE110A33}">
      <dgm:prSet phldrT="[Tekst]" custT="1"/>
      <dgm:spPr/>
      <dgm:t>
        <a:bodyPr/>
        <a:lstStyle/>
        <a:p>
          <a:pPr algn="ctr"/>
          <a:r>
            <a:rPr lang="da-DK" sz="1500" b="1" dirty="0" smtClean="0"/>
            <a:t>Core narrative and </a:t>
          </a:r>
          <a:r>
            <a:rPr lang="da-DK" sz="1500" b="1" dirty="0" err="1" smtClean="0"/>
            <a:t>strategy</a:t>
          </a:r>
          <a:endParaRPr lang="da-DK" sz="1500" b="1" dirty="0"/>
        </a:p>
      </dgm:t>
    </dgm:pt>
    <dgm:pt modelId="{BF431DE5-8F5F-43AE-82C2-C0193627F2E7}" type="parTrans" cxnId="{15D585AA-D951-4CCD-B982-63DA98B44FD7}">
      <dgm:prSet/>
      <dgm:spPr/>
      <dgm:t>
        <a:bodyPr/>
        <a:lstStyle/>
        <a:p>
          <a:endParaRPr lang="da-DK"/>
        </a:p>
      </dgm:t>
    </dgm:pt>
    <dgm:pt modelId="{FEB60033-6523-461C-99F7-427395E11500}" type="sibTrans" cxnId="{15D585AA-D951-4CCD-B982-63DA98B44FD7}">
      <dgm:prSet/>
      <dgm:spPr/>
      <dgm:t>
        <a:bodyPr/>
        <a:lstStyle/>
        <a:p>
          <a:endParaRPr lang="da-DK"/>
        </a:p>
      </dgm:t>
    </dgm:pt>
    <dgm:pt modelId="{0480E54C-153F-4643-85A7-8AFD445EE5BC}" type="pres">
      <dgm:prSet presAssocID="{C815C073-37E1-4408-8880-09D8B332F6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EAF58DE3-112F-4F23-BFC8-3935A1C2E23D}" type="pres">
      <dgm:prSet presAssocID="{3898ACDB-9C01-45FE-A95A-A1DAE671C714}" presName="parTxOnly" presStyleLbl="node1" presStyleIdx="0" presStyleCnt="4" custScaleX="6090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F723E2-BD23-4B65-AD18-EA9360DD37E7}" type="pres">
      <dgm:prSet presAssocID="{E194E34F-3396-43D5-A093-52A125066D47}" presName="parSpace" presStyleCnt="0"/>
      <dgm:spPr/>
    </dgm:pt>
    <dgm:pt modelId="{E3543FE7-79C5-414F-823D-6D82C4FB6875}" type="pres">
      <dgm:prSet presAssocID="{AD99F4F3-F471-44CD-9768-86CB1AEB907C}" presName="parTxOnly" presStyleLbl="node1" presStyleIdx="1" presStyleCnt="4" custScaleX="9130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7863C7C-B2AF-433A-8E40-6E742353E365}" type="pres">
      <dgm:prSet presAssocID="{CFE7C3AF-7E87-41A0-8BA9-DD00F126AAF9}" presName="parSpace" presStyleCnt="0"/>
      <dgm:spPr/>
    </dgm:pt>
    <dgm:pt modelId="{D506158D-F6CF-466D-9127-603C62357B6B}" type="pres">
      <dgm:prSet presAssocID="{544168EC-6BE4-45F7-B226-0E88DC6D28EB}" presName="parTxOnly" presStyleLbl="node1" presStyleIdx="2" presStyleCnt="4" custScaleX="6589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7754CE2-2AAE-44F7-B558-69C455BBDE04}" type="pres">
      <dgm:prSet presAssocID="{3A5A8456-4C6A-49E3-8BE0-5AC3AC1FEBE3}" presName="parSpace" presStyleCnt="0"/>
      <dgm:spPr/>
    </dgm:pt>
    <dgm:pt modelId="{8AB74B82-0156-4F40-86A6-9E5F3F420F20}" type="pres">
      <dgm:prSet presAssocID="{D55440B0-3FAC-44DB-86B6-7045FE110A33}" presName="parTxOnly" presStyleLbl="node1" presStyleIdx="3" presStyleCnt="4" custScaleX="68818" custLinFactNeighborX="3860" custLinFactNeighborY="-62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889C76A-336D-40AE-B98B-A9436756CEC6}" srcId="{C815C073-37E1-4408-8880-09D8B332F64C}" destId="{544168EC-6BE4-45F7-B226-0E88DC6D28EB}" srcOrd="2" destOrd="0" parTransId="{69661050-F1F8-4824-9648-7F12475D5A40}" sibTransId="{3A5A8456-4C6A-49E3-8BE0-5AC3AC1FEBE3}"/>
    <dgm:cxn modelId="{15D585AA-D951-4CCD-B982-63DA98B44FD7}" srcId="{C815C073-37E1-4408-8880-09D8B332F64C}" destId="{D55440B0-3FAC-44DB-86B6-7045FE110A33}" srcOrd="3" destOrd="0" parTransId="{BF431DE5-8F5F-43AE-82C2-C0193627F2E7}" sibTransId="{FEB60033-6523-461C-99F7-427395E11500}"/>
    <dgm:cxn modelId="{8CF1A5B5-1DF3-49E5-B103-7569C517B1A9}" type="presOf" srcId="{3898ACDB-9C01-45FE-A95A-A1DAE671C714}" destId="{EAF58DE3-112F-4F23-BFC8-3935A1C2E23D}" srcOrd="0" destOrd="0" presId="urn:microsoft.com/office/officeart/2005/8/layout/hChevron3"/>
    <dgm:cxn modelId="{C48F502E-F07D-4899-ADEF-192C8C80F431}" srcId="{C815C073-37E1-4408-8880-09D8B332F64C}" destId="{3898ACDB-9C01-45FE-A95A-A1DAE671C714}" srcOrd="0" destOrd="0" parTransId="{3DFFFE04-AA32-4E59-AFE2-9E01F83DA261}" sibTransId="{E194E34F-3396-43D5-A093-52A125066D47}"/>
    <dgm:cxn modelId="{68055383-7D97-41E3-A610-F6B61BAB0B50}" srcId="{C815C073-37E1-4408-8880-09D8B332F64C}" destId="{AD99F4F3-F471-44CD-9768-86CB1AEB907C}" srcOrd="1" destOrd="0" parTransId="{78F3CC59-EC05-4C3D-B0FB-6D448378AC84}" sibTransId="{CFE7C3AF-7E87-41A0-8BA9-DD00F126AAF9}"/>
    <dgm:cxn modelId="{FE48EFD8-DE1C-41BB-84D7-D4B598444B45}" type="presOf" srcId="{544168EC-6BE4-45F7-B226-0E88DC6D28EB}" destId="{D506158D-F6CF-466D-9127-603C62357B6B}" srcOrd="0" destOrd="0" presId="urn:microsoft.com/office/officeart/2005/8/layout/hChevron3"/>
    <dgm:cxn modelId="{D79CE7BE-EFA1-4593-95BC-3C318CA9BEE7}" type="presOf" srcId="{AD99F4F3-F471-44CD-9768-86CB1AEB907C}" destId="{E3543FE7-79C5-414F-823D-6D82C4FB6875}" srcOrd="0" destOrd="0" presId="urn:microsoft.com/office/officeart/2005/8/layout/hChevron3"/>
    <dgm:cxn modelId="{397B11CF-0BF7-4C36-A72E-5631786A9605}" type="presOf" srcId="{D55440B0-3FAC-44DB-86B6-7045FE110A33}" destId="{8AB74B82-0156-4F40-86A6-9E5F3F420F20}" srcOrd="0" destOrd="0" presId="urn:microsoft.com/office/officeart/2005/8/layout/hChevron3"/>
    <dgm:cxn modelId="{4F16EED9-62F8-4FB6-BB7B-4EDDD654102D}" type="presOf" srcId="{C815C073-37E1-4408-8880-09D8B332F64C}" destId="{0480E54C-153F-4643-85A7-8AFD445EE5BC}" srcOrd="0" destOrd="0" presId="urn:microsoft.com/office/officeart/2005/8/layout/hChevron3"/>
    <dgm:cxn modelId="{23A6BFC3-E55F-4924-B05B-603411D2DAF4}" type="presParOf" srcId="{0480E54C-153F-4643-85A7-8AFD445EE5BC}" destId="{EAF58DE3-112F-4F23-BFC8-3935A1C2E23D}" srcOrd="0" destOrd="0" presId="urn:microsoft.com/office/officeart/2005/8/layout/hChevron3"/>
    <dgm:cxn modelId="{57C1F9E0-72A6-4EBE-9C7C-1CC5B484A6CF}" type="presParOf" srcId="{0480E54C-153F-4643-85A7-8AFD445EE5BC}" destId="{6BF723E2-BD23-4B65-AD18-EA9360DD37E7}" srcOrd="1" destOrd="0" presId="urn:microsoft.com/office/officeart/2005/8/layout/hChevron3"/>
    <dgm:cxn modelId="{A123B780-927A-403F-8FC7-F23725017403}" type="presParOf" srcId="{0480E54C-153F-4643-85A7-8AFD445EE5BC}" destId="{E3543FE7-79C5-414F-823D-6D82C4FB6875}" srcOrd="2" destOrd="0" presId="urn:microsoft.com/office/officeart/2005/8/layout/hChevron3"/>
    <dgm:cxn modelId="{175B1795-CC6B-4DE5-8475-0F8D99587BCF}" type="presParOf" srcId="{0480E54C-153F-4643-85A7-8AFD445EE5BC}" destId="{77863C7C-B2AF-433A-8E40-6E742353E365}" srcOrd="3" destOrd="0" presId="urn:microsoft.com/office/officeart/2005/8/layout/hChevron3"/>
    <dgm:cxn modelId="{C9A836FA-3C52-48EC-AD93-3C85C008224F}" type="presParOf" srcId="{0480E54C-153F-4643-85A7-8AFD445EE5BC}" destId="{D506158D-F6CF-466D-9127-603C62357B6B}" srcOrd="4" destOrd="0" presId="urn:microsoft.com/office/officeart/2005/8/layout/hChevron3"/>
    <dgm:cxn modelId="{718BAD10-23DF-41A8-9274-FCE064BED802}" type="presParOf" srcId="{0480E54C-153F-4643-85A7-8AFD445EE5BC}" destId="{57754CE2-2AAE-44F7-B558-69C455BBDE04}" srcOrd="5" destOrd="0" presId="urn:microsoft.com/office/officeart/2005/8/layout/hChevron3"/>
    <dgm:cxn modelId="{043EB7EA-E411-4EC2-B79F-0FD3ABF96C31}" type="presParOf" srcId="{0480E54C-153F-4643-85A7-8AFD445EE5BC}" destId="{8AB74B82-0156-4F40-86A6-9E5F3F420F20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95E78-FC25-429F-899C-628ED5FBC12D}">
      <dsp:nvSpPr>
        <dsp:cNvPr id="0" name=""/>
        <dsp:cNvSpPr/>
      </dsp:nvSpPr>
      <dsp:spPr>
        <a:xfrm>
          <a:off x="4233794" y="0"/>
          <a:ext cx="2223567" cy="22235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/>
            <a:t>1) </a:t>
          </a:r>
          <a:r>
            <a:rPr lang="da-DK" sz="2000" kern="1200" dirty="0" smtClean="0"/>
            <a:t>AU´s </a:t>
          </a:r>
          <a:r>
            <a:rPr lang="da-DK" sz="2000" kern="1200" dirty="0" err="1" smtClean="0"/>
            <a:t>strategy</a:t>
          </a:r>
          <a:endParaRPr lang="da-DK" sz="2000" kern="1200" dirty="0"/>
        </a:p>
      </dsp:txBody>
      <dsp:txXfrm>
        <a:off x="4789686" y="1111784"/>
        <a:ext cx="1111783" cy="1111783"/>
      </dsp:txXfrm>
    </dsp:sp>
    <dsp:sp modelId="{87DD81F5-1A3E-4DDE-9397-CF47337A4075}">
      <dsp:nvSpPr>
        <dsp:cNvPr id="0" name=""/>
        <dsp:cNvSpPr/>
      </dsp:nvSpPr>
      <dsp:spPr>
        <a:xfrm>
          <a:off x="3122010" y="2223567"/>
          <a:ext cx="2223567" cy="22235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/>
            <a:t>2) </a:t>
          </a:r>
          <a:r>
            <a:rPr lang="da-DK" sz="2000" kern="1200" dirty="0" err="1" smtClean="0"/>
            <a:t>Our</a:t>
          </a:r>
          <a:r>
            <a:rPr lang="da-DK" sz="2000" kern="1200" dirty="0" smtClean="0"/>
            <a:t> </a:t>
          </a:r>
          <a:r>
            <a:rPr lang="da-DK" sz="2000" kern="1200" dirty="0"/>
            <a:t>campus</a:t>
          </a:r>
        </a:p>
      </dsp:txBody>
      <dsp:txXfrm>
        <a:off x="3677902" y="3335351"/>
        <a:ext cx="1111783" cy="1111783"/>
      </dsp:txXfrm>
    </dsp:sp>
    <dsp:sp modelId="{5CA3EC43-6DDF-417B-BD28-0653912EDF1D}">
      <dsp:nvSpPr>
        <dsp:cNvPr id="0" name=""/>
        <dsp:cNvSpPr/>
      </dsp:nvSpPr>
      <dsp:spPr>
        <a:xfrm rot="10800000">
          <a:off x="4233794" y="2223567"/>
          <a:ext cx="2223567" cy="22235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1" kern="1200" dirty="0" smtClean="0"/>
            <a:t>The new Nat</a:t>
          </a:r>
          <a:endParaRPr lang="da-DK" sz="2000" b="1" kern="1200" dirty="0"/>
        </a:p>
      </dsp:txBody>
      <dsp:txXfrm rot="10800000">
        <a:off x="4789686" y="2223567"/>
        <a:ext cx="1111783" cy="1111783"/>
      </dsp:txXfrm>
    </dsp:sp>
    <dsp:sp modelId="{49B92F59-D406-4ED8-A69B-2411691DF834}">
      <dsp:nvSpPr>
        <dsp:cNvPr id="0" name=""/>
        <dsp:cNvSpPr/>
      </dsp:nvSpPr>
      <dsp:spPr>
        <a:xfrm>
          <a:off x="5345578" y="2223567"/>
          <a:ext cx="2223567" cy="22235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/>
            <a:t>3) </a:t>
          </a:r>
          <a:r>
            <a:rPr lang="da-DK" sz="2000" kern="1200" dirty="0" smtClean="0"/>
            <a:t>My vision</a:t>
          </a:r>
          <a:endParaRPr lang="da-DK" sz="2000" kern="1200" dirty="0"/>
        </a:p>
      </dsp:txBody>
      <dsp:txXfrm>
        <a:off x="5901470" y="3335351"/>
        <a:ext cx="1111783" cy="1111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F8319-5169-41E1-BA5E-B3AA6E1D25CB}">
      <dsp:nvSpPr>
        <dsp:cNvPr id="0" name=""/>
        <dsp:cNvSpPr/>
      </dsp:nvSpPr>
      <dsp:spPr>
        <a:xfrm>
          <a:off x="1881412" y="352121"/>
          <a:ext cx="4550495" cy="455049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/>
            <a:t>Pioneers</a:t>
          </a:r>
          <a:endParaRPr lang="da-DK" sz="2500" kern="1200" dirty="0"/>
        </a:p>
      </dsp:txBody>
      <dsp:txXfrm>
        <a:off x="4279631" y="1316393"/>
        <a:ext cx="1625176" cy="1354314"/>
      </dsp:txXfrm>
    </dsp:sp>
    <dsp:sp modelId="{6B0B9251-99DF-4640-A966-2CC0E253013B}">
      <dsp:nvSpPr>
        <dsp:cNvPr id="0" name=""/>
        <dsp:cNvSpPr/>
      </dsp:nvSpPr>
      <dsp:spPr>
        <a:xfrm>
          <a:off x="1787693" y="514639"/>
          <a:ext cx="4550495" cy="455049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/>
            <a:t>International</a:t>
          </a:r>
          <a:endParaRPr lang="da-DK" sz="2500" kern="1200" dirty="0"/>
        </a:p>
      </dsp:txBody>
      <dsp:txXfrm>
        <a:off x="2871145" y="3467043"/>
        <a:ext cx="2437765" cy="1191796"/>
      </dsp:txXfrm>
    </dsp:sp>
    <dsp:sp modelId="{370F2A51-FA59-4FC1-AC96-41C0151C071B}">
      <dsp:nvSpPr>
        <dsp:cNvPr id="0" name=""/>
        <dsp:cNvSpPr/>
      </dsp:nvSpPr>
      <dsp:spPr>
        <a:xfrm>
          <a:off x="1693975" y="352121"/>
          <a:ext cx="4550495" cy="455049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/>
            <a:t>Excellence</a:t>
          </a:r>
        </a:p>
      </dsp:txBody>
      <dsp:txXfrm>
        <a:off x="2221074" y="1316393"/>
        <a:ext cx="1625176" cy="1354314"/>
      </dsp:txXfrm>
    </dsp:sp>
    <dsp:sp modelId="{CFC30816-7606-422B-AC3F-33937844C7FD}">
      <dsp:nvSpPr>
        <dsp:cNvPr id="0" name=""/>
        <dsp:cNvSpPr/>
      </dsp:nvSpPr>
      <dsp:spPr>
        <a:xfrm>
          <a:off x="1600090" y="70424"/>
          <a:ext cx="5113889" cy="511388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E91EA-C257-45BB-879A-58F9B69B0D12}">
      <dsp:nvSpPr>
        <dsp:cNvPr id="0" name=""/>
        <dsp:cNvSpPr/>
      </dsp:nvSpPr>
      <dsp:spPr>
        <a:xfrm>
          <a:off x="1505996" y="232654"/>
          <a:ext cx="5113889" cy="511388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0903D-4669-4E76-BA56-3A08F4C81F5E}">
      <dsp:nvSpPr>
        <dsp:cNvPr id="0" name=""/>
        <dsp:cNvSpPr/>
      </dsp:nvSpPr>
      <dsp:spPr>
        <a:xfrm>
          <a:off x="1411902" y="70424"/>
          <a:ext cx="5113889" cy="511388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58DE3-112F-4F23-BFC8-3935A1C2E23D}">
      <dsp:nvSpPr>
        <dsp:cNvPr id="0" name=""/>
        <dsp:cNvSpPr/>
      </dsp:nvSpPr>
      <dsp:spPr>
        <a:xfrm>
          <a:off x="3086" y="912596"/>
          <a:ext cx="3106766" cy="20403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Research </a:t>
          </a:r>
          <a:r>
            <a:rPr lang="da-DK" sz="1600" b="1" kern="1200" dirty="0" err="1" smtClean="0"/>
            <a:t>evaluations</a:t>
          </a:r>
          <a:endParaRPr lang="da-DK" sz="1600" b="1" kern="1200" dirty="0"/>
        </a:p>
      </dsp:txBody>
      <dsp:txXfrm>
        <a:off x="3086" y="912596"/>
        <a:ext cx="2596674" cy="2040368"/>
      </dsp:txXfrm>
    </dsp:sp>
    <dsp:sp modelId="{E3543FE7-79C5-414F-823D-6D82C4FB6875}">
      <dsp:nvSpPr>
        <dsp:cNvPr id="0" name=""/>
        <dsp:cNvSpPr/>
      </dsp:nvSpPr>
      <dsp:spPr>
        <a:xfrm>
          <a:off x="2089668" y="912596"/>
          <a:ext cx="4657599" cy="20403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b="1" kern="1200" dirty="0" err="1" smtClean="0"/>
            <a:t>Internal</a:t>
          </a:r>
          <a:r>
            <a:rPr lang="da-DK" sz="1500" b="1" kern="1200" dirty="0" smtClean="0"/>
            <a:t> and </a:t>
          </a:r>
          <a:r>
            <a:rPr lang="da-DK" sz="1500" b="1" kern="1200" dirty="0" err="1" smtClean="0"/>
            <a:t>external</a:t>
          </a:r>
          <a:r>
            <a:rPr lang="da-DK" sz="1500" b="1" kern="1200" dirty="0" smtClean="0"/>
            <a:t> input</a:t>
          </a:r>
          <a:endParaRPr lang="da-DK" sz="1500" b="1" kern="1200" dirty="0"/>
        </a:p>
      </dsp:txBody>
      <dsp:txXfrm>
        <a:off x="3109852" y="912596"/>
        <a:ext cx="2617231" cy="2040368"/>
      </dsp:txXfrm>
    </dsp:sp>
    <dsp:sp modelId="{D506158D-F6CF-466D-9127-603C62357B6B}">
      <dsp:nvSpPr>
        <dsp:cNvPr id="0" name=""/>
        <dsp:cNvSpPr/>
      </dsp:nvSpPr>
      <dsp:spPr>
        <a:xfrm>
          <a:off x="5727083" y="912596"/>
          <a:ext cx="3361353" cy="20403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b="1" kern="1200" dirty="0" err="1" smtClean="0"/>
            <a:t>Follow</a:t>
          </a:r>
          <a:r>
            <a:rPr lang="da-DK" sz="1500" b="1" kern="1200" dirty="0" smtClean="0"/>
            <a:t> up and </a:t>
          </a:r>
          <a:r>
            <a:rPr lang="da-DK" sz="1500" b="1" kern="1200" dirty="0" err="1" smtClean="0"/>
            <a:t>analysis</a:t>
          </a:r>
          <a:endParaRPr lang="da-DK" sz="1500" b="1" kern="1200" dirty="0"/>
        </a:p>
      </dsp:txBody>
      <dsp:txXfrm>
        <a:off x="6747267" y="912596"/>
        <a:ext cx="1320985" cy="2040368"/>
      </dsp:txXfrm>
    </dsp:sp>
    <dsp:sp modelId="{8AB74B82-0156-4F40-86A6-9E5F3F420F20}">
      <dsp:nvSpPr>
        <dsp:cNvPr id="0" name=""/>
        <dsp:cNvSpPr/>
      </dsp:nvSpPr>
      <dsp:spPr>
        <a:xfrm>
          <a:off x="8071339" y="899926"/>
          <a:ext cx="3510351" cy="20403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b="1" kern="1200" dirty="0" smtClean="0"/>
            <a:t>Core narrative and </a:t>
          </a:r>
          <a:r>
            <a:rPr lang="da-DK" sz="1500" b="1" kern="1200" dirty="0" err="1" smtClean="0"/>
            <a:t>strategy</a:t>
          </a:r>
          <a:endParaRPr lang="da-DK" sz="1500" b="1" kern="1200" dirty="0"/>
        </a:p>
      </dsp:txBody>
      <dsp:txXfrm>
        <a:off x="9091523" y="899926"/>
        <a:ext cx="1469983" cy="2040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38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153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38" y="9442153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8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80" y="4721940"/>
            <a:ext cx="544703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3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8" y="9442153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284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600" b="0" i="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350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600" b="0" i="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251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Firstly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The board of Aarhus University adopted a </a:t>
            </a:r>
            <a:r>
              <a:rPr lang="en-US" sz="1600" b="1" i="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new strategy 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earlier this year</a:t>
            </a:r>
            <a:br>
              <a:rPr lang="en-US" sz="1600" b="0" i="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</a:b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It can be summarized in this figure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The focus is on the three core activities - </a:t>
            </a:r>
            <a:r>
              <a:rPr lang="en-US" sz="1600" b="1" i="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research, education and collaboration 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- and the relationships between them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There will </a:t>
            </a:r>
            <a:r>
              <a:rPr lang="en-US" sz="1600" b="1" i="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annual action plans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, which also include activities at the departments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904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effectLst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9506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5178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73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i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325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199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648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7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1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sz="14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726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28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endParaRPr lang="en-US" sz="1600" b="0" i="0" kern="1200" dirty="0" smtClean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79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328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23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sz="160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72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93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Natural Sciences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11. September 2020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Dekan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Kristian Pedersen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59560582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Natural Sciences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11. September 2020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Dekan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Kristian Pedersen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169460967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9E17-4019-8940-8C7B-330629E2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624D7-5136-E74A-A7F1-5F4F9434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FF634-0D03-BA47-92A9-A8F0E646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3F35-7D56-0745-A5CD-82F9CF4AFE3C}" type="datetimeFigureOut">
              <a:rPr lang="da-DK" smtClean="0"/>
              <a:t>28-10-2020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5F87A-AA95-EF48-AF4E-5394A6FA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37D92-B23F-B146-A641-0E15A2CE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fld id="{99C3A82A-CDC8-E64B-82EE-3D2DA06A5B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6346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Natural Sciences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4. juni 2020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Dekan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Kristian Pedersen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906046286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7422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Natural Sciences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4. juni 2020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Dekan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Kristian Pedersen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193766880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2504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Natural Sciences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4. juni 2020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Dekan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Kristian Pedersen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553866967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5473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2377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3978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060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5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728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3069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826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Natural Sciences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11. September 2020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Dekan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Kristian Pedersen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782417997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628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9132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824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8749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9126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0899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6460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1111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6298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138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7396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04-06-2020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850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 dirty="0"/>
              <a:t>10-07-2020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 dirty="0"/>
          </a:p>
          <a:p>
            <a:pPr lvl="1"/>
            <a:r>
              <a:rPr lang="da-DK" noProof="0" dirty="0"/>
              <a:t>Second level</a:t>
            </a:r>
            <a:endParaRPr lang="da-DK" dirty="0"/>
          </a:p>
          <a:p>
            <a:pPr lvl="2"/>
            <a:r>
              <a:rPr lang="da-DK" noProof="0" dirty="0"/>
              <a:t>Third level</a:t>
            </a:r>
            <a:endParaRPr lang="da-DK" dirty="0"/>
          </a:p>
          <a:p>
            <a:pPr lvl="3"/>
            <a:r>
              <a:rPr lang="da-DK" noProof="0" dirty="0"/>
              <a:t>Fourth level</a:t>
            </a:r>
            <a:endParaRPr lang="da-DK" dirty="0"/>
          </a:p>
          <a:p>
            <a:pPr lvl="4"/>
            <a:r>
              <a:rPr lang="da-DK" noProof="0" dirty="0"/>
              <a:t>Fifth level</a:t>
            </a:r>
            <a:endParaRPr lang="da-DK" dirty="0"/>
          </a:p>
          <a:p>
            <a:pPr lvl="5"/>
            <a:r>
              <a:rPr lang="da-DK" noProof="0" dirty="0"/>
              <a:t>6 level</a:t>
            </a:r>
            <a:endParaRPr lang="da-DK" dirty="0"/>
          </a:p>
          <a:p>
            <a:pPr lvl="6"/>
            <a:r>
              <a:rPr lang="da-DK" noProof="0" dirty="0"/>
              <a:t>7 level</a:t>
            </a:r>
            <a:endParaRPr lang="da-DK" dirty="0"/>
          </a:p>
          <a:p>
            <a:pPr lvl="7"/>
            <a:r>
              <a:rPr lang="da-DK" noProof="0" dirty="0"/>
              <a:t>8 level</a:t>
            </a:r>
            <a:endParaRPr lang="da-DK" dirty="0"/>
          </a:p>
          <a:p>
            <a:pPr lvl="8"/>
            <a:r>
              <a:rPr lang="da-DK" noProof="0" dirty="0"/>
              <a:t>9 level</a:t>
            </a:r>
            <a:endParaRPr lang="da-DK" dirty="0"/>
          </a:p>
        </p:txBody>
      </p:sp>
      <p:pic>
        <p:nvPicPr>
          <p:cNvPr id="1695354833" name="SecondaryLogo_sort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Kristian Pedersen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tx1"/>
                </a:solidFill>
                <a:latin typeface="+mn-lt"/>
              </a:rPr>
              <a:t>11.  September 2020</a:t>
            </a: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Dekan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Natural Sciences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/>
              <a:t>10-07-2020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  <p:sldLayoutId id="2147483700" r:id="rId21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1264229936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Kristian Pedersen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4. juni 2020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Dekan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Natural Sciences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28-10-2020</a:t>
            </a:fld>
            <a:r>
              <a:rPr lang="da-DK"/>
              <a:t>04-06-2020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266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>
          <p15:clr>
            <a:srgbClr val="000000"/>
          </p15:clr>
        </p15:guide>
        <p15:guide id="5" orient="horz" pos="4131">
          <p15:clr>
            <a:srgbClr val="A4A3A4"/>
          </p15:clr>
        </p15:guide>
        <p15:guide id="6" pos="7479">
          <p15:clr>
            <a:srgbClr val="A4A3A4"/>
          </p15:clr>
        </p15:guide>
        <p15:guide id="7" orient="horz" pos="1234">
          <p15:clr>
            <a:srgbClr val="000000"/>
          </p15:clr>
        </p15:guide>
        <p15:guide id="8" pos="7059">
          <p15:clr>
            <a:srgbClr val="000000"/>
          </p15:clr>
        </p15:guide>
        <p15:guide id="9" pos="199">
          <p15:clr>
            <a:srgbClr val="A4A3A4"/>
          </p15:clr>
        </p15:guide>
        <p15:guide id="10" pos="621">
          <p15:clr>
            <a:srgbClr val="000000"/>
          </p15:clr>
        </p15:guide>
        <p15:guide id="11" orient="horz" pos="19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0AFD-A7D2-874B-849E-E188BE489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796" y="2939391"/>
            <a:ext cx="11089232" cy="747897"/>
          </a:xfrm>
        </p:spPr>
        <p:txBody>
          <a:bodyPr/>
          <a:lstStyle/>
          <a:p>
            <a:pPr algn="ctr"/>
            <a:r>
              <a:rPr lang="en-GB" sz="5400" dirty="0" smtClean="0"/>
              <a:t>We are pioneers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566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…</a:t>
            </a:r>
            <a:r>
              <a:rPr lang="en-US" dirty="0"/>
              <a:t>we have to get up in the </a:t>
            </a:r>
            <a:r>
              <a:rPr lang="en-US" dirty="0" smtClean="0"/>
              <a:t>satellite!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5822-F68A-42C7-9B31-601C7E82080D}" type="datetime1">
              <a:rPr lang="da-DK" smtClean="0"/>
              <a:t>28-10-2020</a:t>
            </a:fld>
            <a:r>
              <a:rPr lang="da-DK"/>
              <a:t>11-06-2020</a:t>
            </a:r>
            <a:endParaRPr lang="da-DK" dirty="0"/>
          </a:p>
        </p:txBody>
      </p:sp>
      <p:pic>
        <p:nvPicPr>
          <p:cNvPr id="3076" name="Picture 4" descr="Test: Fjernsyn fra rummet giver bedre kvalitet - Alt om DAT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1553196"/>
            <a:ext cx="5616624" cy="44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6792125" y="3122619"/>
            <a:ext cx="4706064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2800" b="1" dirty="0" smtClean="0">
                <a:latin typeface="+mn-lt"/>
              </a:rPr>
              <a:t>…and measure </a:t>
            </a:r>
            <a:r>
              <a:rPr lang="da-DK" sz="2800" b="1" dirty="0" err="1" smtClean="0">
                <a:latin typeface="+mn-lt"/>
              </a:rPr>
              <a:t>ourselves</a:t>
            </a:r>
            <a:r>
              <a:rPr lang="da-DK" sz="2800" b="1" dirty="0" smtClean="0">
                <a:latin typeface="+mn-lt"/>
              </a:rPr>
              <a:t> on a global </a:t>
            </a:r>
            <a:r>
              <a:rPr lang="da-DK" sz="2800" b="1" dirty="0" err="1" smtClean="0">
                <a:latin typeface="+mn-lt"/>
              </a:rPr>
              <a:t>scale</a:t>
            </a:r>
            <a:endParaRPr lang="da-DK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77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D2F90-9EAB-4F99-BD19-47761A97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framework</a:t>
            </a:r>
            <a:r>
              <a:rPr lang="da-DK" dirty="0" smtClean="0"/>
              <a:t> for the </a:t>
            </a:r>
            <a:r>
              <a:rPr lang="da-DK" dirty="0" err="1" smtClean="0"/>
              <a:t>strategy</a:t>
            </a:r>
            <a:endParaRPr lang="da-DK" dirty="0"/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5A8FF9D4-6B74-4A6B-8342-C7ED36366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238277"/>
              </p:ext>
            </p:extLst>
          </p:nvPr>
        </p:nvGraphicFramePr>
        <p:xfrm>
          <a:off x="621804" y="1988840"/>
          <a:ext cx="10691156" cy="444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801E8D9-D391-4F8F-BDBF-6836EE86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CEBF-09A9-4AA5-9494-EAE12470E308}" type="datetime1">
              <a:rPr lang="da-DK" smtClean="0"/>
              <a:t>28-10-2020</a:t>
            </a:fld>
            <a:r>
              <a:rPr lang="da-DK"/>
              <a:t>10-07-2020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48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ED60385-3912-1E4F-9CBC-19856917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498A-B255-9D4F-89EA-E0B177FCAF4F}" type="datetime1">
              <a:rPr lang="da-DK" smtClean="0"/>
              <a:t>28-10-2020</a:t>
            </a:fld>
            <a:r>
              <a:rPr lang="da-DK"/>
              <a:t>03-09-2019</a:t>
            </a:r>
            <a:endParaRPr lang="da-DK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42133" y="244010"/>
            <a:ext cx="11557000" cy="73671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kern="0" dirty="0"/>
              <a:t>1) </a:t>
            </a:r>
            <a:r>
              <a:rPr lang="da-DK" kern="0" dirty="0" smtClean="0"/>
              <a:t>The </a:t>
            </a:r>
            <a:r>
              <a:rPr lang="da-DK" kern="0" dirty="0" err="1" smtClean="0"/>
              <a:t>starting</a:t>
            </a:r>
            <a:r>
              <a:rPr lang="da-DK" kern="0" dirty="0" smtClean="0"/>
              <a:t> point is Au´s </a:t>
            </a:r>
            <a:r>
              <a:rPr lang="da-DK" kern="0" dirty="0" err="1" smtClean="0"/>
              <a:t>strategy</a:t>
            </a:r>
            <a:endParaRPr lang="da-DK" kern="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628800"/>
            <a:ext cx="2784247" cy="3948674"/>
          </a:xfrm>
          <a:prstGeom prst="rect">
            <a:avLst/>
          </a:prstGeom>
        </p:spPr>
      </p:pic>
      <p:pic>
        <p:nvPicPr>
          <p:cNvPr id="6" name="Billede 2">
            <a:extLst>
              <a:ext uri="{FF2B5EF4-FFF2-40B4-BE49-F238E27FC236}">
                <a16:creationId xmlns:a16="http://schemas.microsoft.com/office/drawing/2014/main" id="{246FC182-A459-B54D-BA9A-0B70DB95C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3532" y="980728"/>
            <a:ext cx="721176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2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F6DC-F2A8-4ED3-A878-838F2FFBD259}" type="datetime1">
              <a:rPr lang="da-DK" smtClean="0"/>
              <a:t>28-10-2020</a:t>
            </a:fld>
            <a:r>
              <a:rPr lang="da-DK"/>
              <a:t>16-04-2018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2) United on </a:t>
            </a:r>
            <a:r>
              <a:rPr lang="da-DK" dirty="0" smtClean="0"/>
              <a:t>campus </a:t>
            </a:r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7" y="1042073"/>
            <a:ext cx="8398523" cy="5815927"/>
          </a:xfrm>
          <a:prstGeom prst="rect">
            <a:avLst/>
          </a:prstGeom>
        </p:spPr>
      </p:pic>
      <p:pic>
        <p:nvPicPr>
          <p:cNvPr id="37" name="Picture 8" descr="Visualisering af Katrinebjerg - Katrinebjerg 24/7 i nattetimer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449876"/>
            <a:ext cx="3205854" cy="170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Lige pilforbindelse 37"/>
          <p:cNvCxnSpPr/>
          <p:nvPr/>
        </p:nvCxnSpPr>
        <p:spPr bwMode="auto">
          <a:xfrm flipH="1">
            <a:off x="1508901" y="2753820"/>
            <a:ext cx="1080120" cy="1440160"/>
          </a:xfrm>
          <a:prstGeom prst="straightConnector1">
            <a:avLst/>
          </a:prstGeom>
          <a:ln w="82550" cap="flat" cmpd="sng" algn="ctr">
            <a:solidFill>
              <a:srgbClr val="FFFFFF"/>
            </a:solidFill>
            <a:prstDash val="dash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kstfelt 38"/>
          <p:cNvSpPr txBox="1"/>
          <p:nvPr/>
        </p:nvSpPr>
        <p:spPr>
          <a:xfrm>
            <a:off x="330749" y="5147958"/>
            <a:ext cx="3603364" cy="1752751"/>
          </a:xfrm>
          <a:prstGeom prst="rect">
            <a:avLst/>
          </a:prstGeom>
          <a:solidFill>
            <a:srgbClr val="FFFFFF"/>
          </a:solidFill>
        </p:spPr>
        <p:txBody>
          <a:bodyPr wrap="square" lIns="144000" tIns="144000" rIns="144000" bIns="14400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2000" b="1" dirty="0"/>
              <a:t>Katrinebjerg: New campus for digital </a:t>
            </a:r>
            <a:r>
              <a:rPr lang="da-DK" sz="2000" b="1" dirty="0" err="1" smtClean="0"/>
              <a:t>environments</a:t>
            </a:r>
            <a:r>
              <a:rPr lang="da-DK" sz="2000" b="1" dirty="0" smtClean="0"/>
              <a:t> </a:t>
            </a:r>
            <a:r>
              <a:rPr lang="da-DK" sz="2000" b="1" dirty="0"/>
              <a:t>at Nat, </a:t>
            </a:r>
            <a:r>
              <a:rPr lang="da-DK" sz="2000" b="1" dirty="0" smtClean="0"/>
              <a:t>Tech</a:t>
            </a:r>
            <a:r>
              <a:rPr lang="da-DK" sz="2000" b="1" dirty="0"/>
              <a:t>, and </a:t>
            </a:r>
            <a:r>
              <a:rPr lang="da-DK" sz="2000" b="1" dirty="0" err="1"/>
              <a:t>communication</a:t>
            </a:r>
            <a:r>
              <a:rPr lang="da-DK" sz="2000" b="1" dirty="0"/>
              <a:t>/</a:t>
            </a:r>
          </a:p>
          <a:p>
            <a:pPr>
              <a:lnSpc>
                <a:spcPct val="95000"/>
              </a:lnSpc>
            </a:pPr>
            <a:r>
              <a:rPr lang="da-DK" sz="2000" b="1" dirty="0" err="1" smtClean="0"/>
              <a:t>journalism</a:t>
            </a:r>
            <a:r>
              <a:rPr lang="da-DK" sz="2000" b="1" dirty="0" smtClean="0"/>
              <a:t> </a:t>
            </a:r>
            <a:r>
              <a:rPr lang="da-DK" sz="2000" b="1" dirty="0"/>
              <a:t>at Arts</a:t>
            </a:r>
          </a:p>
        </p:txBody>
      </p:sp>
      <p:pic>
        <p:nvPicPr>
          <p:cNvPr id="40" name="Picture 2" descr="Visualisering af Universitetsbyen - Den centrale pla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68" y="1358515"/>
            <a:ext cx="3564512" cy="20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Visualisering af universitetsstrøget - kig mod n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314" y="3294606"/>
            <a:ext cx="3190723" cy="17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Lige pilforbindelse 41"/>
          <p:cNvCxnSpPr/>
          <p:nvPr/>
        </p:nvCxnSpPr>
        <p:spPr bwMode="auto">
          <a:xfrm>
            <a:off x="7609892" y="3616510"/>
            <a:ext cx="1812707" cy="333526"/>
          </a:xfrm>
          <a:prstGeom prst="straightConnector1">
            <a:avLst/>
          </a:prstGeom>
          <a:ln w="82550" cap="flat" cmpd="sng" algn="ctr">
            <a:solidFill>
              <a:srgbClr val="FFFFFF"/>
            </a:solidFill>
            <a:prstDash val="dash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kstfelt 44"/>
          <p:cNvSpPr txBox="1"/>
          <p:nvPr/>
        </p:nvSpPr>
        <p:spPr>
          <a:xfrm>
            <a:off x="8695385" y="5090324"/>
            <a:ext cx="3267512" cy="1460363"/>
          </a:xfrm>
          <a:prstGeom prst="rect">
            <a:avLst/>
          </a:prstGeom>
          <a:solidFill>
            <a:srgbClr val="FFFFFF"/>
          </a:solidFill>
        </p:spPr>
        <p:txBody>
          <a:bodyPr wrap="square" lIns="144000" tIns="144000" rIns="144000" bIns="14400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2000" b="1" dirty="0"/>
              <a:t>The </a:t>
            </a:r>
            <a:r>
              <a:rPr lang="da-DK" sz="2000" b="1" dirty="0" err="1"/>
              <a:t>University</a:t>
            </a:r>
            <a:r>
              <a:rPr lang="da-DK" sz="2000" b="1" dirty="0"/>
              <a:t> City: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2000" b="1" dirty="0"/>
              <a:t>Aarhus BSS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2000" b="1" dirty="0" err="1"/>
              <a:t>Molecular</a:t>
            </a:r>
            <a:r>
              <a:rPr lang="da-DK" sz="2000" b="1" dirty="0"/>
              <a:t> </a:t>
            </a:r>
            <a:r>
              <a:rPr lang="da-DK" sz="2000" b="1" dirty="0" err="1"/>
              <a:t>Biology</a:t>
            </a:r>
            <a:r>
              <a:rPr lang="da-DK" sz="2000" b="1" dirty="0"/>
              <a:t> and Genetics</a:t>
            </a:r>
          </a:p>
        </p:txBody>
      </p:sp>
    </p:spTree>
    <p:extLst>
      <p:ext uri="{BB962C8B-B14F-4D97-AF65-F5344CB8AC3E}">
        <p14:creationId xmlns:p14="http://schemas.microsoft.com/office/powerpoint/2010/main" val="34009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F6DC-F2A8-4ED3-A878-838F2FFBD259}" type="datetime1">
              <a:rPr lang="da-DK" smtClean="0"/>
              <a:t>28-10-2020</a:t>
            </a:fld>
            <a:r>
              <a:rPr lang="da-DK"/>
              <a:t>16-04-2018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3) </a:t>
            </a:r>
            <a:r>
              <a:rPr lang="da-DK" dirty="0" smtClean="0"/>
              <a:t>My vision as </a:t>
            </a:r>
            <a:r>
              <a:rPr lang="da-DK" dirty="0" err="1" smtClean="0"/>
              <a:t>dean</a:t>
            </a:r>
            <a:endParaRPr lang="da-DK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3696E67-B1AB-40AD-B0B7-678FA0C22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819593"/>
              </p:ext>
            </p:extLst>
          </p:nvPr>
        </p:nvGraphicFramePr>
        <p:xfrm>
          <a:off x="2031471" y="90872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76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 brief 10-year </a:t>
            </a:r>
            <a:r>
              <a:rPr lang="da-DK" dirty="0" err="1" smtClean="0"/>
              <a:t>strategy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2519" y="1322227"/>
            <a:ext cx="5272865" cy="4521366"/>
          </a:xfrm>
        </p:spPr>
        <p:txBody>
          <a:bodyPr/>
          <a:lstStyle/>
          <a:p>
            <a:pPr>
              <a:buNone/>
            </a:pPr>
            <a:r>
              <a:rPr lang="da-DK" b="1" dirty="0" smtClean="0"/>
              <a:t>Long term</a:t>
            </a:r>
            <a:endParaRPr lang="da-DK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Common </a:t>
            </a:r>
            <a:r>
              <a:rPr lang="da-DK" dirty="0" err="1" smtClean="0"/>
              <a:t>understanding</a:t>
            </a:r>
            <a:r>
              <a:rPr lang="da-DK" dirty="0" smtClean="0"/>
              <a:t> of Nat</a:t>
            </a:r>
            <a:r>
              <a:rPr lang="da-DK" dirty="0"/>
              <a:t>: </a:t>
            </a:r>
          </a:p>
          <a:p>
            <a:pPr lvl="1" indent="0">
              <a:buNone/>
            </a:pPr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/>
              <a:t>?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distinguishes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?</a:t>
            </a:r>
          </a:p>
          <a:p>
            <a:pPr>
              <a:buNone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~</a:t>
            </a:r>
            <a:r>
              <a:rPr lang="da-DK" dirty="0" smtClean="0"/>
              <a:t>10 -</a:t>
            </a:r>
            <a:r>
              <a:rPr lang="da-DK" dirty="0" err="1" smtClean="0"/>
              <a:t>year</a:t>
            </a:r>
            <a:r>
              <a:rPr lang="da-DK" dirty="0" smtClean="0"/>
              <a:t> </a:t>
            </a:r>
            <a:r>
              <a:rPr lang="da-DK" dirty="0" err="1" smtClean="0"/>
              <a:t>strategy</a:t>
            </a:r>
            <a:r>
              <a:rPr lang="da-DK" dirty="0" smtClean="0"/>
              <a:t> with </a:t>
            </a:r>
            <a:r>
              <a:rPr lang="da-DK" dirty="0" err="1" smtClean="0"/>
              <a:t>few</a:t>
            </a:r>
            <a:r>
              <a:rPr lang="da-DK" dirty="0" smtClean="0"/>
              <a:t> </a:t>
            </a:r>
            <a:r>
              <a:rPr lang="da-DK" dirty="0" err="1" smtClean="0"/>
              <a:t>strategic</a:t>
            </a:r>
            <a:r>
              <a:rPr lang="da-DK" dirty="0" smtClean="0"/>
              <a:t> </a:t>
            </a:r>
            <a:r>
              <a:rPr lang="da-DK" dirty="0" err="1" smtClean="0"/>
              <a:t>areas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None/>
            </a:pPr>
            <a:r>
              <a:rPr lang="da-DK" b="1" dirty="0" smtClean="0"/>
              <a:t>Short term</a:t>
            </a:r>
            <a:endParaRPr lang="da-DK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1-year action plans at </a:t>
            </a:r>
            <a:r>
              <a:rPr lang="da-DK" dirty="0" err="1" smtClean="0"/>
              <a:t>department</a:t>
            </a:r>
            <a:r>
              <a:rPr lang="da-DK" dirty="0" smtClean="0"/>
              <a:t> and </a:t>
            </a:r>
            <a:r>
              <a:rPr lang="da-DK" dirty="0" err="1" smtClean="0"/>
              <a:t>faculty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 smtClean="0"/>
              <a:t>Annual</a:t>
            </a:r>
            <a:r>
              <a:rPr lang="da-DK" dirty="0" smtClean="0"/>
              <a:t> </a:t>
            </a:r>
            <a:r>
              <a:rPr lang="da-DK" dirty="0" err="1" smtClean="0"/>
              <a:t>discussions</a:t>
            </a:r>
            <a:r>
              <a:rPr lang="da-DK" dirty="0" smtClean="0"/>
              <a:t> and </a:t>
            </a:r>
            <a:r>
              <a:rPr lang="da-DK" dirty="0" err="1" smtClean="0"/>
              <a:t>adjustment</a:t>
            </a:r>
            <a:r>
              <a:rPr lang="da-DK" dirty="0" smtClean="0"/>
              <a:t> of action plans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None/>
            </a:pPr>
            <a:endParaRPr lang="da-DK" dirty="0"/>
          </a:p>
        </p:txBody>
      </p:sp>
      <p:cxnSp>
        <p:nvCxnSpPr>
          <p:cNvPr id="8" name="Lige pilforbindelse 7"/>
          <p:cNvCxnSpPr/>
          <p:nvPr/>
        </p:nvCxnSpPr>
        <p:spPr bwMode="auto">
          <a:xfrm flipV="1">
            <a:off x="8173904" y="1911828"/>
            <a:ext cx="1716108" cy="370167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Lige pilforbindelse 9"/>
          <p:cNvCxnSpPr/>
          <p:nvPr/>
        </p:nvCxnSpPr>
        <p:spPr bwMode="auto">
          <a:xfrm flipV="1">
            <a:off x="8161820" y="2943790"/>
            <a:ext cx="1728192" cy="160554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Lige pilforbindelse 12"/>
          <p:cNvCxnSpPr/>
          <p:nvPr/>
        </p:nvCxnSpPr>
        <p:spPr bwMode="auto">
          <a:xfrm>
            <a:off x="7811501" y="3814194"/>
            <a:ext cx="2078511" cy="298647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ktangel 17"/>
          <p:cNvSpPr/>
          <p:nvPr/>
        </p:nvSpPr>
        <p:spPr bwMode="auto">
          <a:xfrm>
            <a:off x="10017055" y="1335396"/>
            <a:ext cx="1669676" cy="914400"/>
          </a:xfrm>
          <a:prstGeom prst="rect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Strategic</a:t>
            </a:r>
            <a:r>
              <a:rPr kumimoji="0" lang="da-DK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 area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1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0" name="Rektangel 19"/>
          <p:cNvSpPr/>
          <p:nvPr/>
        </p:nvSpPr>
        <p:spPr bwMode="auto">
          <a:xfrm>
            <a:off x="10019656" y="2474575"/>
            <a:ext cx="1669676" cy="914400"/>
          </a:xfrm>
          <a:prstGeom prst="rect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Strategic</a:t>
            </a:r>
            <a:r>
              <a:rPr kumimoji="0" lang="da-DK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 </a:t>
            </a:r>
            <a:r>
              <a:rPr kumimoji="0" lang="da-DK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area</a:t>
            </a:r>
            <a:r>
              <a:rPr kumimoji="0" lang="da-DK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 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2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1" name="Rektangel 20"/>
          <p:cNvSpPr/>
          <p:nvPr/>
        </p:nvSpPr>
        <p:spPr bwMode="auto">
          <a:xfrm>
            <a:off x="10019656" y="3655641"/>
            <a:ext cx="1669676" cy="914400"/>
          </a:xfrm>
          <a:prstGeom prst="rect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Strategic</a:t>
            </a:r>
            <a:r>
              <a:rPr kumimoji="0" lang="da-DK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 </a:t>
            </a:r>
            <a:r>
              <a:rPr kumimoji="0" lang="da-DK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area</a:t>
            </a:r>
            <a:r>
              <a:rPr kumimoji="0" lang="da-DK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 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3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302727"/>
            <a:ext cx="2715650" cy="3851790"/>
          </a:xfrm>
          <a:prstGeom prst="rect">
            <a:avLst/>
          </a:prstGeom>
          <a:solidFill>
            <a:schemeClr val="accent1">
              <a:lumMod val="75000"/>
              <a:lumOff val="25000"/>
              <a:alpha val="0"/>
            </a:schemeClr>
          </a:solidFill>
        </p:spPr>
      </p:pic>
      <p:sp>
        <p:nvSpPr>
          <p:cNvPr id="14" name="Rektangel 13"/>
          <p:cNvSpPr/>
          <p:nvPr/>
        </p:nvSpPr>
        <p:spPr bwMode="auto">
          <a:xfrm>
            <a:off x="6094412" y="3966065"/>
            <a:ext cx="2715650" cy="1168952"/>
          </a:xfrm>
          <a:prstGeom prst="rect">
            <a:avLst/>
          </a:prstGeom>
          <a:gradFill>
            <a:gsLst>
              <a:gs pos="0">
                <a:srgbClr val="D7DEF8"/>
              </a:gs>
              <a:gs pos="0">
                <a:schemeClr val="accent1">
                  <a:lumMod val="5000"/>
                  <a:lumOff val="95000"/>
                </a:schemeClr>
              </a:gs>
              <a:gs pos="1000">
                <a:schemeClr val="tx2">
                  <a:lumMod val="90000"/>
                  <a:lumOff val="10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lang="da-DK" sz="1800" b="1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da-DK" sz="1800" b="1" dirty="0">
                <a:solidFill>
                  <a:schemeClr val="bg1"/>
                </a:solidFill>
              </a:rPr>
              <a:t>Nat </a:t>
            </a:r>
            <a:r>
              <a:rPr lang="da-DK" sz="1800" b="1" dirty="0" err="1">
                <a:solidFill>
                  <a:schemeClr val="bg1"/>
                </a:solidFill>
              </a:rPr>
              <a:t>Strategy</a:t>
            </a:r>
            <a:r>
              <a:rPr lang="da-DK" sz="1800" b="1" dirty="0">
                <a:solidFill>
                  <a:schemeClr val="bg1"/>
                </a:solidFill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da-DK" sz="1800" b="1" dirty="0">
                <a:solidFill>
                  <a:schemeClr val="bg1"/>
                </a:solidFill>
              </a:rPr>
              <a:t>2020-2030</a:t>
            </a:r>
            <a:endParaRPr kumimoji="0" lang="da-DK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457" y="4621933"/>
            <a:ext cx="463251" cy="46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1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4294967295"/>
          </p:nvPr>
        </p:nvSpPr>
        <p:spPr>
          <a:xfrm>
            <a:off x="0" y="7019925"/>
            <a:ext cx="0" cy="0"/>
          </a:xfrm>
        </p:spPr>
        <p:txBody>
          <a:bodyPr/>
          <a:lstStyle/>
          <a:p>
            <a:fld id="{3B1A4770-0A6A-4A03-8273-1ACAD0EBD234}" type="datetime1">
              <a:rPr lang="en-GB" smtClean="0"/>
              <a:t>28/10/2020</a:t>
            </a:fld>
            <a:r>
              <a:rPr lang="en-GB" dirty="0"/>
              <a:t>13/12/2018</a:t>
            </a: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3627927"/>
              </p:ext>
            </p:extLst>
          </p:nvPr>
        </p:nvGraphicFramePr>
        <p:xfrm>
          <a:off x="607134" y="409796"/>
          <a:ext cx="11581691" cy="386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ktangel 6"/>
          <p:cNvSpPr/>
          <p:nvPr/>
        </p:nvSpPr>
        <p:spPr bwMode="auto">
          <a:xfrm>
            <a:off x="1341884" y="1860848"/>
            <a:ext cx="1656184" cy="432048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effectLst/>
              <a:latin typeface="AU Passata" pitchFamily="34" charset="0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4218591" y="1861100"/>
            <a:ext cx="1944216" cy="432048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effectLst/>
              <a:latin typeface="AU Passata" pitchFamily="34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6742484" y="1865439"/>
            <a:ext cx="2300643" cy="432048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effectLst/>
              <a:latin typeface="AU Passata" pitchFamily="34" charset="0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9622804" y="1895985"/>
            <a:ext cx="1505367" cy="432048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effectLst/>
              <a:latin typeface="AU Passata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133859"/>
              </p:ext>
            </p:extLst>
          </p:nvPr>
        </p:nvGraphicFramePr>
        <p:xfrm>
          <a:off x="629516" y="3495520"/>
          <a:ext cx="11436052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193">
                  <a:extLst>
                    <a:ext uri="{9D8B030D-6E8A-4147-A177-3AD203B41FA5}">
                      <a16:colId xmlns:a16="http://schemas.microsoft.com/office/drawing/2014/main" val="1204785990"/>
                    </a:ext>
                  </a:extLst>
                </a:gridCol>
                <a:gridCol w="3667246">
                  <a:extLst>
                    <a:ext uri="{9D8B030D-6E8A-4147-A177-3AD203B41FA5}">
                      <a16:colId xmlns:a16="http://schemas.microsoft.com/office/drawing/2014/main" val="2168836153"/>
                    </a:ext>
                  </a:extLst>
                </a:gridCol>
                <a:gridCol w="2488254">
                  <a:extLst>
                    <a:ext uri="{9D8B030D-6E8A-4147-A177-3AD203B41FA5}">
                      <a16:colId xmlns:a16="http://schemas.microsoft.com/office/drawing/2014/main" val="2832936165"/>
                    </a:ext>
                  </a:extLst>
                </a:gridCol>
                <a:gridCol w="3240359">
                  <a:extLst>
                    <a:ext uri="{9D8B030D-6E8A-4147-A177-3AD203B41FA5}">
                      <a16:colId xmlns:a16="http://schemas.microsoft.com/office/drawing/2014/main" val="1373573618"/>
                    </a:ext>
                  </a:extLst>
                </a:gridCol>
              </a:tblGrid>
              <a:tr h="86864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Self evaluation report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endParaRPr lang="da-DK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9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Workshops </a:t>
                      </a:r>
                      <a:r>
                        <a:rPr lang="en-US" sz="1600" dirty="0" smtClean="0">
                          <a:latin typeface="+mn-lt"/>
                        </a:rPr>
                        <a:t>at departments</a:t>
                      </a:r>
                      <a:r>
                        <a:rPr lang="en-US" sz="1600" baseline="0" dirty="0" smtClean="0">
                          <a:latin typeface="+mn-lt"/>
                        </a:rPr>
                        <a:t> &amp; </a:t>
                      </a:r>
                      <a:r>
                        <a:rPr lang="en-US" sz="1600" baseline="0" dirty="0" err="1" smtClean="0">
                          <a:latin typeface="+mn-lt"/>
                        </a:rPr>
                        <a:t>adm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n-lt"/>
                        </a:rPr>
                        <a:t>centre</a:t>
                      </a:r>
                      <a:endParaRPr lang="en-US" sz="1600" dirty="0">
                        <a:latin typeface="+mn-lt"/>
                      </a:endParaRPr>
                    </a:p>
                    <a:p>
                      <a:pPr marL="171450" indent="-171450">
                        <a:lnSpc>
                          <a:spcPct val="9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+mn-lt"/>
                        </a:rPr>
                        <a:t>Focus</a:t>
                      </a:r>
                      <a:r>
                        <a:rPr lang="en-US" sz="1600" baseline="0" dirty="0" smtClean="0">
                          <a:latin typeface="+mn-lt"/>
                        </a:rPr>
                        <a:t> groups with </a:t>
                      </a:r>
                      <a:r>
                        <a:rPr lang="en-US" sz="1600" baseline="0" dirty="0" err="1" smtClean="0">
                          <a:latin typeface="+mn-lt"/>
                        </a:rPr>
                        <a:t>emplyees</a:t>
                      </a:r>
                      <a:endParaRPr lang="en-US" sz="1600" baseline="0" dirty="0" smtClean="0">
                        <a:latin typeface="+mn-lt"/>
                      </a:endParaRPr>
                    </a:p>
                    <a:p>
                      <a:pPr marL="171450" indent="-171450">
                        <a:lnSpc>
                          <a:spcPct val="9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+mn-lt"/>
                        </a:rPr>
                        <a:t>Academic Council and students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Collection</a:t>
                      </a:r>
                      <a:r>
                        <a:rPr lang="en-US" sz="1600" baseline="0" dirty="0" smtClean="0"/>
                        <a:t> of input</a:t>
                      </a:r>
                      <a:endParaRPr lang="en-US" sz="16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Analysis &amp; </a:t>
                      </a:r>
                      <a:r>
                        <a:rPr lang="en-US" sz="1600" baseline="0" dirty="0"/>
                        <a:t>benchmarking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Consultation of core narrative</a:t>
                      </a:r>
                      <a:endParaRPr lang="en-US" sz="1600" dirty="0">
                        <a:latin typeface="+mn-lt"/>
                      </a:endParaRPr>
                    </a:p>
                    <a:p>
                      <a:pPr marL="171450" indent="-171450">
                        <a:lnSpc>
                          <a:spcPct val="9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+mn-lt"/>
                        </a:rPr>
                        <a:t>Decision in </a:t>
                      </a:r>
                      <a:r>
                        <a:rPr lang="en-US" sz="1600" baseline="0" dirty="0" smtClean="0">
                          <a:latin typeface="+mn-lt"/>
                        </a:rPr>
                        <a:t>Faculty Management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marL="171450" indent="-171450">
                        <a:lnSpc>
                          <a:spcPct val="9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+mn-lt"/>
                        </a:rPr>
                        <a:t>Meetings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847025"/>
                  </a:ext>
                </a:extLst>
              </a:tr>
            </a:tbl>
          </a:graphicData>
        </a:graphic>
      </p:graphicFrame>
      <p:sp>
        <p:nvSpPr>
          <p:cNvPr id="18" name="Titel 1"/>
          <p:cNvSpPr txBox="1">
            <a:spLocks/>
          </p:cNvSpPr>
          <p:nvPr/>
        </p:nvSpPr>
        <p:spPr>
          <a:xfrm>
            <a:off x="302526" y="365729"/>
            <a:ext cx="11557000" cy="7596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kern="0" dirty="0" smtClean="0"/>
              <a:t>Plan for the </a:t>
            </a:r>
            <a:r>
              <a:rPr lang="da-DK" kern="0" dirty="0" err="1" smtClean="0"/>
              <a:t>strategy</a:t>
            </a:r>
            <a:r>
              <a:rPr lang="da-DK" kern="0" dirty="0" smtClean="0"/>
              <a:t> </a:t>
            </a:r>
            <a:r>
              <a:rPr lang="da-DK" kern="0" dirty="0" err="1" smtClean="0"/>
              <a:t>process</a:t>
            </a:r>
            <a:endParaRPr lang="en-US" kern="0" dirty="0"/>
          </a:p>
        </p:txBody>
      </p:sp>
      <p:graphicFrame>
        <p:nvGraphicFramePr>
          <p:cNvPr id="21" name="Tabel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92180"/>
              </p:ext>
            </p:extLst>
          </p:nvPr>
        </p:nvGraphicFramePr>
        <p:xfrm>
          <a:off x="140266" y="4469922"/>
          <a:ext cx="493034" cy="854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034">
                  <a:extLst>
                    <a:ext uri="{9D8B030D-6E8A-4147-A177-3AD203B41FA5}">
                      <a16:colId xmlns:a16="http://schemas.microsoft.com/office/drawing/2014/main" val="2250724666"/>
                    </a:ext>
                  </a:extLst>
                </a:gridCol>
              </a:tblGrid>
              <a:tr h="854889"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 err="1" smtClean="0"/>
                        <a:t>Eksternal</a:t>
                      </a:r>
                      <a:r>
                        <a:rPr lang="da-DK" sz="1200" b="1" dirty="0" smtClean="0"/>
                        <a:t> </a:t>
                      </a:r>
                      <a:r>
                        <a:rPr lang="da-DK" sz="1200" b="1" dirty="0"/>
                        <a:t>inspiration</a:t>
                      </a:r>
                      <a:endParaRPr lang="en-US" sz="1200" b="1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496882206"/>
                  </a:ext>
                </a:extLst>
              </a:tr>
            </a:tbl>
          </a:graphicData>
        </a:graphic>
      </p:graphicFrame>
      <p:graphicFrame>
        <p:nvGraphicFramePr>
          <p:cNvPr id="22" name="Tabel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16227"/>
              </p:ext>
            </p:extLst>
          </p:nvPr>
        </p:nvGraphicFramePr>
        <p:xfrm>
          <a:off x="234479" y="3482544"/>
          <a:ext cx="304608" cy="792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08">
                  <a:extLst>
                    <a:ext uri="{9D8B030D-6E8A-4147-A177-3AD203B41FA5}">
                      <a16:colId xmlns:a16="http://schemas.microsoft.com/office/drawing/2014/main" val="2250724666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 err="1" smtClean="0"/>
                        <a:t>Internally</a:t>
                      </a:r>
                      <a:endParaRPr lang="en-US" sz="1200" b="1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496882206"/>
                  </a:ext>
                </a:extLst>
              </a:tr>
            </a:tbl>
          </a:graphicData>
        </a:graphic>
      </p:graphicFrame>
      <p:graphicFrame>
        <p:nvGraphicFramePr>
          <p:cNvPr id="23" name="Tabel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19179"/>
              </p:ext>
            </p:extLst>
          </p:nvPr>
        </p:nvGraphicFramePr>
        <p:xfrm>
          <a:off x="633300" y="4708396"/>
          <a:ext cx="11428483" cy="858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6736">
                  <a:extLst>
                    <a:ext uri="{9D8B030D-6E8A-4147-A177-3AD203B41FA5}">
                      <a16:colId xmlns:a16="http://schemas.microsoft.com/office/drawing/2014/main" val="1204785990"/>
                    </a:ext>
                  </a:extLst>
                </a:gridCol>
                <a:gridCol w="3627062">
                  <a:extLst>
                    <a:ext uri="{9D8B030D-6E8A-4147-A177-3AD203B41FA5}">
                      <a16:colId xmlns:a16="http://schemas.microsoft.com/office/drawing/2014/main" val="2168836153"/>
                    </a:ext>
                  </a:extLst>
                </a:gridCol>
                <a:gridCol w="2484327">
                  <a:extLst>
                    <a:ext uri="{9D8B030D-6E8A-4147-A177-3AD203B41FA5}">
                      <a16:colId xmlns:a16="http://schemas.microsoft.com/office/drawing/2014/main" val="2832936165"/>
                    </a:ext>
                  </a:extLst>
                </a:gridCol>
                <a:gridCol w="3240358">
                  <a:extLst>
                    <a:ext uri="{9D8B030D-6E8A-4147-A177-3AD203B41FA5}">
                      <a16:colId xmlns:a16="http://schemas.microsoft.com/office/drawing/2014/main" val="1373573618"/>
                    </a:ext>
                  </a:extLst>
                </a:gridCol>
              </a:tblGrid>
              <a:tr h="85839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DK" sz="1600" dirty="0" smtClean="0"/>
                        <a:t>International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external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dirty="0" smtClean="0"/>
                        <a:t>panels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9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+mn-lt"/>
                        </a:rPr>
                        <a:t>Companies, alumni, foundations and</a:t>
                      </a:r>
                      <a:r>
                        <a:rPr lang="en-US" sz="1600" baseline="0" dirty="0" smtClean="0">
                          <a:latin typeface="+mn-lt"/>
                        </a:rPr>
                        <a:t> high schools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Other universities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847025"/>
                  </a:ext>
                </a:extLst>
              </a:tr>
            </a:tbl>
          </a:graphicData>
        </a:graphic>
      </p:graphicFrame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66014"/>
              </p:ext>
            </p:extLst>
          </p:nvPr>
        </p:nvGraphicFramePr>
        <p:xfrm>
          <a:off x="635023" y="5598447"/>
          <a:ext cx="11447061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5013">
                  <a:extLst>
                    <a:ext uri="{9D8B030D-6E8A-4147-A177-3AD203B41FA5}">
                      <a16:colId xmlns:a16="http://schemas.microsoft.com/office/drawing/2014/main" val="3439031246"/>
                    </a:ext>
                  </a:extLst>
                </a:gridCol>
                <a:gridCol w="3656768">
                  <a:extLst>
                    <a:ext uri="{9D8B030D-6E8A-4147-A177-3AD203B41FA5}">
                      <a16:colId xmlns:a16="http://schemas.microsoft.com/office/drawing/2014/main" val="3940777162"/>
                    </a:ext>
                  </a:extLst>
                </a:gridCol>
                <a:gridCol w="2540383">
                  <a:extLst>
                    <a:ext uri="{9D8B030D-6E8A-4147-A177-3AD203B41FA5}">
                      <a16:colId xmlns:a16="http://schemas.microsoft.com/office/drawing/2014/main" val="2014926695"/>
                    </a:ext>
                  </a:extLst>
                </a:gridCol>
                <a:gridCol w="3174897">
                  <a:extLst>
                    <a:ext uri="{9D8B030D-6E8A-4147-A177-3AD203B41FA5}">
                      <a16:colId xmlns:a16="http://schemas.microsoft.com/office/drawing/2014/main" val="1796084604"/>
                    </a:ext>
                  </a:extLst>
                </a:gridCol>
              </a:tblGrid>
              <a:tr h="54407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DK" sz="1600" dirty="0" err="1" smtClean="0">
                          <a:solidFill>
                            <a:srgbClr val="000000"/>
                          </a:solidFill>
                        </a:rPr>
                        <a:t>Recommendations</a:t>
                      </a:r>
                      <a:endParaRPr lang="da-DK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DK" sz="1600" dirty="0" err="1" smtClean="0">
                          <a:solidFill>
                            <a:srgbClr val="000000"/>
                          </a:solidFill>
                        </a:rPr>
                        <a:t>Implementation</a:t>
                      </a:r>
                      <a:endParaRPr lang="da-DK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600" dirty="0" smtClean="0">
                          <a:solidFill>
                            <a:srgbClr val="000000"/>
                          </a:solidFill>
                        </a:rPr>
                        <a:t>Input from</a:t>
                      </a:r>
                      <a:r>
                        <a:rPr lang="da-DK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a-DK" sz="1600" baseline="0" dirty="0" err="1" smtClean="0">
                          <a:solidFill>
                            <a:srgbClr val="000000"/>
                          </a:solidFill>
                        </a:rPr>
                        <a:t>employees</a:t>
                      </a:r>
                      <a:r>
                        <a:rPr lang="da-DK" sz="1600" baseline="0" dirty="0" smtClean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da-DK" sz="1600" baseline="0" dirty="0" err="1" smtClean="0">
                          <a:solidFill>
                            <a:srgbClr val="000000"/>
                          </a:solidFill>
                        </a:rPr>
                        <a:t>stakeholders</a:t>
                      </a:r>
                      <a:endParaRPr lang="da-DK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Draft for core narrative </a:t>
                      </a:r>
                      <a:endParaRPr lang="en-US" sz="1600" baseline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Core narrative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Draft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for strategy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7234915"/>
                  </a:ext>
                </a:extLst>
              </a:tr>
            </a:tbl>
          </a:graphicData>
        </a:graphic>
      </p:graphicFrame>
      <p:graphicFrame>
        <p:nvGraphicFramePr>
          <p:cNvPr id="15" name="Tabe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866453"/>
              </p:ext>
            </p:extLst>
          </p:nvPr>
        </p:nvGraphicFramePr>
        <p:xfrm>
          <a:off x="145969" y="5480120"/>
          <a:ext cx="313114" cy="6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114">
                  <a:extLst>
                    <a:ext uri="{9D8B030D-6E8A-4147-A177-3AD203B41FA5}">
                      <a16:colId xmlns:a16="http://schemas.microsoft.com/office/drawing/2014/main" val="2250724666"/>
                    </a:ext>
                  </a:extLst>
                </a:gridCol>
              </a:tblGrid>
              <a:tr h="630349">
                <a:tc>
                  <a:txBody>
                    <a:bodyPr/>
                    <a:lstStyle/>
                    <a:p>
                      <a:r>
                        <a:rPr lang="da-DK" sz="1200" b="1" dirty="0"/>
                        <a:t>Output</a:t>
                      </a:r>
                      <a:endParaRPr lang="en-US" sz="1200" b="1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4968822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3302" y="993736"/>
            <a:ext cx="10573678" cy="263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dirty="0" smtClean="0">
                <a:latin typeface="+mn-lt"/>
              </a:rPr>
              <a:t>2018-2019</a:t>
            </a:r>
            <a:r>
              <a:rPr lang="en-US" sz="1800" dirty="0">
                <a:latin typeface="+mn-lt"/>
              </a:rPr>
              <a:t>	     </a:t>
            </a:r>
            <a:r>
              <a:rPr lang="en-US" sz="1800" dirty="0" smtClean="0">
                <a:latin typeface="+mn-lt"/>
              </a:rPr>
              <a:t>                  November 2020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       December 2020	             January 2021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51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0AFD-A7D2-874B-849E-E188BE489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796" y="2939391"/>
            <a:ext cx="11089232" cy="747897"/>
          </a:xfrm>
        </p:spPr>
        <p:txBody>
          <a:bodyPr/>
          <a:lstStyle/>
          <a:p>
            <a:pPr algn="ctr"/>
            <a:r>
              <a:rPr lang="en-GB" sz="5400" dirty="0" smtClean="0"/>
              <a:t>We will do it together!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420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0AFD-A7D2-874B-849E-E188BE489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796" y="2565443"/>
            <a:ext cx="11089232" cy="1495794"/>
          </a:xfrm>
        </p:spPr>
        <p:txBody>
          <a:bodyPr/>
          <a:lstStyle/>
          <a:p>
            <a:pPr algn="ctr"/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>we are pioneers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405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51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KP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2132856"/>
            <a:ext cx="5098492" cy="3743280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F9FF-0718-41C0-BF75-1DDB9AA638F3}" type="datetime1">
              <a:rPr lang="da-DK" smtClean="0"/>
              <a:t>28-10-2020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76" y="2132856"/>
            <a:ext cx="5649876" cy="3722609"/>
          </a:xfrm>
          <a:prstGeom prst="rect">
            <a:avLst/>
          </a:prstGeom>
        </p:spPr>
      </p:pic>
      <p:pic>
        <p:nvPicPr>
          <p:cNvPr id="7" name="Pladsholder til indho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4332" y="332656"/>
            <a:ext cx="1315327" cy="155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6396"/>
          <a:stretch/>
        </p:blipFill>
        <p:spPr>
          <a:xfrm>
            <a:off x="7008238" y="332656"/>
            <a:ext cx="1726090" cy="155934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508" y="226915"/>
            <a:ext cx="1604496" cy="16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0AFD-A7D2-874B-849E-E188BE489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796" y="2565443"/>
            <a:ext cx="11089232" cy="1495794"/>
          </a:xfrm>
        </p:spPr>
        <p:txBody>
          <a:bodyPr/>
          <a:lstStyle/>
          <a:p>
            <a:pPr algn="ctr"/>
            <a:r>
              <a:rPr lang="en-GB" sz="5400" dirty="0" smtClean="0"/>
              <a:t>Why should we have a faculty strategy?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55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0AFD-A7D2-874B-849E-E188BE489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796" y="2565443"/>
            <a:ext cx="11089232" cy="1495794"/>
          </a:xfrm>
        </p:spPr>
        <p:txBody>
          <a:bodyPr/>
          <a:lstStyle/>
          <a:p>
            <a:pPr algn="ctr"/>
            <a:r>
              <a:rPr lang="en-US" sz="5400" dirty="0"/>
              <a:t>You </a:t>
            </a:r>
            <a:r>
              <a:rPr lang="en-US" sz="5400" dirty="0" smtClean="0"/>
              <a:t>have </a:t>
            </a:r>
            <a:r>
              <a:rPr lang="en-US" sz="5400" dirty="0"/>
              <a:t>already </a:t>
            </a:r>
            <a:r>
              <a:rPr lang="en-US" sz="5400" dirty="0" smtClean="0"/>
              <a:t>come </a:t>
            </a:r>
            <a:br>
              <a:rPr lang="en-US" sz="5400" dirty="0" smtClean="0"/>
            </a:br>
            <a:r>
              <a:rPr lang="en-US" sz="5400" dirty="0" smtClean="0"/>
              <a:t>far at </a:t>
            </a:r>
            <a:r>
              <a:rPr lang="en-US" sz="5400" dirty="0"/>
              <a:t>the department!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109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0AFD-A7D2-874B-849E-E188BE489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796" y="2191496"/>
            <a:ext cx="11089232" cy="2243691"/>
          </a:xfrm>
        </p:spPr>
        <p:txBody>
          <a:bodyPr/>
          <a:lstStyle/>
          <a:p>
            <a:pPr algn="ctr"/>
            <a:r>
              <a:rPr lang="en-GB" sz="5400" dirty="0" smtClean="0"/>
              <a:t>The new </a:t>
            </a:r>
            <a:r>
              <a:rPr lang="en-GB" sz="5400" dirty="0" err="1" smtClean="0"/>
              <a:t>nat</a:t>
            </a:r>
            <a:r>
              <a:rPr lang="en-GB" sz="5400" dirty="0" smtClean="0"/>
              <a:t> can reach further with a common </a:t>
            </a:r>
            <a:br>
              <a:rPr lang="en-GB" sz="5400" dirty="0" smtClean="0"/>
            </a:br>
            <a:r>
              <a:rPr lang="en-GB" sz="5400" dirty="0" smtClean="0"/>
              <a:t>vision and strategy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672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three-stage rocket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9A66-2FF4-4A9E-ADFB-B43D952DF896}" type="datetime1">
              <a:rPr lang="da-DK" smtClean="0"/>
              <a:t>28-10-2020</a:t>
            </a:fld>
            <a:r>
              <a:rPr lang="da-DK"/>
              <a:t>10-07-2020</a:t>
            </a:r>
            <a:endParaRPr lang="da-DK" dirty="0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 bwMode="auto">
          <a:xfrm>
            <a:off x="981844" y="2132856"/>
            <a:ext cx="2876326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kern="0" dirty="0"/>
              <a:t>Department </a:t>
            </a:r>
            <a:r>
              <a:rPr lang="da-DK" kern="0" dirty="0" err="1"/>
              <a:t>strategy</a:t>
            </a:r>
            <a:endParaRPr lang="da-DK" kern="0" dirty="0"/>
          </a:p>
          <a:p>
            <a:pPr>
              <a:buNone/>
            </a:pPr>
            <a:endParaRPr lang="da-DK" kern="0" dirty="0"/>
          </a:p>
          <a:p>
            <a:r>
              <a:rPr lang="da-DK" kern="0" dirty="0"/>
              <a:t>--------------------------</a:t>
            </a:r>
          </a:p>
          <a:p>
            <a:endParaRPr lang="da-DK" kern="0" dirty="0"/>
          </a:p>
          <a:p>
            <a:r>
              <a:rPr lang="da-DK" b="1" kern="0" dirty="0"/>
              <a:t>Nat </a:t>
            </a:r>
            <a:r>
              <a:rPr lang="da-DK" b="1" kern="0" dirty="0" err="1"/>
              <a:t>faculty</a:t>
            </a:r>
            <a:r>
              <a:rPr lang="da-DK" b="1" kern="0" dirty="0"/>
              <a:t> </a:t>
            </a:r>
            <a:r>
              <a:rPr lang="da-DK" b="1" kern="0" dirty="0" err="1"/>
              <a:t>strategy</a:t>
            </a:r>
            <a:endParaRPr lang="da-DK" b="1" kern="0" dirty="0"/>
          </a:p>
          <a:p>
            <a:endParaRPr lang="da-DK" kern="0" dirty="0"/>
          </a:p>
          <a:p>
            <a:r>
              <a:rPr lang="da-DK" kern="0" dirty="0"/>
              <a:t>--------------------------</a:t>
            </a:r>
          </a:p>
          <a:p>
            <a:endParaRPr lang="da-DK" kern="0" dirty="0"/>
          </a:p>
          <a:p>
            <a:pPr>
              <a:buNone/>
            </a:pPr>
            <a:r>
              <a:rPr lang="da-DK" kern="0" dirty="0" err="1"/>
              <a:t>University</a:t>
            </a:r>
            <a:r>
              <a:rPr lang="da-DK" kern="0" dirty="0"/>
              <a:t> </a:t>
            </a:r>
            <a:r>
              <a:rPr lang="da-DK" kern="0" dirty="0" err="1"/>
              <a:t>strategy</a:t>
            </a:r>
            <a:endParaRPr lang="da-DK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127E34-EB05-CA4E-B071-DBD9B3A4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66" y="1458443"/>
            <a:ext cx="6879376" cy="5157192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 bwMode="auto">
          <a:xfrm>
            <a:off x="6624734" y="2924944"/>
            <a:ext cx="888587" cy="432048"/>
          </a:xfrm>
          <a:prstGeom prst="rect">
            <a:avLst/>
          </a:prstGeom>
          <a:solidFill>
            <a:srgbClr val="FFFFFF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6603200" y="3821015"/>
            <a:ext cx="888587" cy="432048"/>
          </a:xfrm>
          <a:prstGeom prst="rect">
            <a:avLst/>
          </a:prstGeom>
          <a:solidFill>
            <a:srgbClr val="FFFFFF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6777134" y="3077344"/>
            <a:ext cx="888587" cy="432048"/>
          </a:xfrm>
          <a:prstGeom prst="rect">
            <a:avLst/>
          </a:prstGeom>
          <a:solidFill>
            <a:srgbClr val="FFFFFF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1" name="Rektangel 10"/>
          <p:cNvSpPr/>
          <p:nvPr/>
        </p:nvSpPr>
        <p:spPr bwMode="auto">
          <a:xfrm>
            <a:off x="6658480" y="5123487"/>
            <a:ext cx="888587" cy="432048"/>
          </a:xfrm>
          <a:prstGeom prst="rect">
            <a:avLst/>
          </a:prstGeom>
          <a:solidFill>
            <a:srgbClr val="FFFFFF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8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112" y="5543580"/>
            <a:ext cx="824224" cy="341970"/>
          </a:xfrm>
        </p:spPr>
        <p:txBody>
          <a:bodyPr/>
          <a:lstStyle/>
          <a:p>
            <a:r>
              <a:rPr lang="da-DK" dirty="0"/>
              <a:t>1928</a:t>
            </a:r>
          </a:p>
        </p:txBody>
      </p:sp>
      <p:cxnSp>
        <p:nvCxnSpPr>
          <p:cNvPr id="4" name="Lige pilforbindelse 3"/>
          <p:cNvCxnSpPr/>
          <p:nvPr/>
        </p:nvCxnSpPr>
        <p:spPr bwMode="auto">
          <a:xfrm flipV="1">
            <a:off x="765820" y="908720"/>
            <a:ext cx="9526163" cy="4132756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" name="Lige forbindelse 8"/>
          <p:cNvCxnSpPr/>
          <p:nvPr/>
        </p:nvCxnSpPr>
        <p:spPr bwMode="auto">
          <a:xfrm flipV="1">
            <a:off x="10291983" y="180119"/>
            <a:ext cx="1580930" cy="728601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Lige forbindelse 10"/>
          <p:cNvCxnSpPr/>
          <p:nvPr/>
        </p:nvCxnSpPr>
        <p:spPr bwMode="auto">
          <a:xfrm>
            <a:off x="765820" y="5414681"/>
            <a:ext cx="9748745" cy="35672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1557907" y="4800329"/>
            <a:ext cx="5011037" cy="20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1954: Nat </a:t>
            </a:r>
            <a:r>
              <a:rPr lang="da-DK" sz="1200" kern="0" dirty="0" smtClean="0"/>
              <a:t>is </a:t>
            </a:r>
            <a:r>
              <a:rPr lang="da-DK" sz="1200" kern="0" dirty="0" err="1" smtClean="0"/>
              <a:t>established</a:t>
            </a:r>
            <a:r>
              <a:rPr lang="da-DK" sz="1200" kern="0" dirty="0" smtClean="0"/>
              <a:t>  (</a:t>
            </a:r>
            <a:r>
              <a:rPr lang="da-DK" sz="1200" kern="0" dirty="0" err="1" smtClean="0"/>
              <a:t>Physics</a:t>
            </a:r>
            <a:r>
              <a:rPr lang="da-DK" sz="1200" kern="0" dirty="0" smtClean="0"/>
              <a:t>, </a:t>
            </a:r>
            <a:r>
              <a:rPr lang="da-DK" sz="1200" kern="0" dirty="0" err="1" smtClean="0"/>
              <a:t>Chemistry</a:t>
            </a:r>
            <a:r>
              <a:rPr lang="da-DK" sz="1200" kern="0" dirty="0" smtClean="0"/>
              <a:t>, </a:t>
            </a:r>
            <a:r>
              <a:rPr lang="da-DK" sz="1200" kern="0" dirty="0" err="1" smtClean="0"/>
              <a:t>Geography</a:t>
            </a:r>
            <a:r>
              <a:rPr lang="da-DK" sz="1200" kern="0" dirty="0" smtClean="0"/>
              <a:t> </a:t>
            </a:r>
            <a:r>
              <a:rPr lang="da-DK" sz="1200" kern="0" dirty="0"/>
              <a:t>+ </a:t>
            </a:r>
            <a:r>
              <a:rPr lang="da-DK" sz="1200" kern="0" dirty="0" err="1" smtClean="0"/>
              <a:t>Mathematics</a:t>
            </a:r>
            <a:r>
              <a:rPr lang="da-DK" sz="1200" kern="0" dirty="0" smtClean="0"/>
              <a:t>)</a:t>
            </a:r>
            <a:endParaRPr lang="da-DK" sz="1200" kern="0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10102453" y="5591843"/>
            <a:ext cx="824224" cy="34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kern="0" dirty="0"/>
              <a:t>2020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11387313" y="5561478"/>
            <a:ext cx="747742" cy="4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kern="0" dirty="0"/>
              <a:t>2030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1866198" y="3141434"/>
            <a:ext cx="2808311" cy="16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1992: </a:t>
            </a:r>
            <a:r>
              <a:rPr lang="da-DK" sz="1200" kern="0" dirty="0" smtClean="0"/>
              <a:t>The 4+4 ph.d. </a:t>
            </a:r>
            <a:r>
              <a:rPr lang="da-DK" sz="1200" kern="0" dirty="0" err="1" smtClean="0"/>
              <a:t>scheme</a:t>
            </a:r>
            <a:r>
              <a:rPr lang="da-DK" sz="1200" kern="0" dirty="0" smtClean="0"/>
              <a:t> is </a:t>
            </a:r>
            <a:r>
              <a:rPr lang="da-DK" sz="1200" kern="0" dirty="0" err="1" smtClean="0"/>
              <a:t>invented</a:t>
            </a:r>
            <a:endParaRPr lang="da-DK" sz="1200" kern="0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9528848" y="1400363"/>
            <a:ext cx="2473911" cy="18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2017: </a:t>
            </a:r>
            <a:r>
              <a:rPr lang="da-DK" sz="1200" kern="0" dirty="0" err="1" smtClean="0"/>
              <a:t>Seven</a:t>
            </a:r>
            <a:r>
              <a:rPr lang="da-DK" sz="1200" kern="0" dirty="0" smtClean="0"/>
              <a:t> </a:t>
            </a:r>
            <a:r>
              <a:rPr lang="da-DK" sz="1200" kern="0" dirty="0" err="1" smtClean="0"/>
              <a:t>thematic</a:t>
            </a:r>
            <a:r>
              <a:rPr lang="da-DK" sz="1200" kern="0" dirty="0"/>
              <a:t> </a:t>
            </a:r>
            <a:r>
              <a:rPr lang="da-DK" sz="1200" kern="0" dirty="0" smtClean="0"/>
              <a:t>centres open</a:t>
            </a:r>
            <a:endParaRPr lang="da-DK" sz="1200" kern="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 bwMode="auto">
          <a:xfrm>
            <a:off x="7182668" y="2374765"/>
            <a:ext cx="1864072" cy="2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2002: </a:t>
            </a:r>
            <a:r>
              <a:rPr lang="da-DK" sz="1200" kern="0" dirty="0" err="1" smtClean="0"/>
              <a:t>iNANO</a:t>
            </a:r>
            <a:endParaRPr lang="da-DK" sz="1200" kern="0" dirty="0"/>
          </a:p>
        </p:txBody>
      </p:sp>
      <p:sp>
        <p:nvSpPr>
          <p:cNvPr id="21" name="Content Placeholder 4"/>
          <p:cNvSpPr txBox="1">
            <a:spLocks/>
          </p:cNvSpPr>
          <p:nvPr/>
        </p:nvSpPr>
        <p:spPr bwMode="auto">
          <a:xfrm>
            <a:off x="7521049" y="976022"/>
            <a:ext cx="2368484" cy="28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2017: Open </a:t>
            </a:r>
            <a:r>
              <a:rPr lang="da-DK" sz="1200" kern="0" dirty="0" smtClean="0"/>
              <a:t>Science </a:t>
            </a:r>
            <a:r>
              <a:rPr lang="da-DK" sz="1200" kern="0" dirty="0" err="1" smtClean="0"/>
              <a:t>concept</a:t>
            </a:r>
            <a:endParaRPr lang="da-DK" sz="1200" kern="0" dirty="0"/>
          </a:p>
        </p:txBody>
      </p:sp>
      <p:sp>
        <p:nvSpPr>
          <p:cNvPr id="26" name="Content Placeholder 4"/>
          <p:cNvSpPr txBox="1">
            <a:spLocks/>
          </p:cNvSpPr>
          <p:nvPr/>
        </p:nvSpPr>
        <p:spPr bwMode="auto">
          <a:xfrm>
            <a:off x="8581207" y="1735699"/>
            <a:ext cx="3607618" cy="1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2015: 12 </a:t>
            </a:r>
            <a:r>
              <a:rPr lang="da-DK" sz="1200" kern="0" dirty="0" err="1" smtClean="0"/>
              <a:t>active</a:t>
            </a:r>
            <a:r>
              <a:rPr lang="da-DK" sz="1200" kern="0" dirty="0" smtClean="0"/>
              <a:t> Centres of Excellence at Nat (DNRF)</a:t>
            </a:r>
            <a:endParaRPr lang="da-DK" sz="1200" kern="0" dirty="0"/>
          </a:p>
        </p:txBody>
      </p:sp>
      <p:sp>
        <p:nvSpPr>
          <p:cNvPr id="28" name="Content Placeholder 4"/>
          <p:cNvSpPr txBox="1">
            <a:spLocks/>
          </p:cNvSpPr>
          <p:nvPr/>
        </p:nvSpPr>
        <p:spPr bwMode="auto">
          <a:xfrm>
            <a:off x="5859910" y="2930544"/>
            <a:ext cx="1947932" cy="25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1998: </a:t>
            </a:r>
            <a:r>
              <a:rPr lang="da-DK" sz="1200" kern="0" dirty="0" smtClean="0"/>
              <a:t>ASTRID</a:t>
            </a:r>
            <a:endParaRPr lang="da-DK" sz="1200" kern="0" dirty="0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119909" y="4134000"/>
            <a:ext cx="4011457" cy="2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1970´erne: </a:t>
            </a:r>
            <a:r>
              <a:rPr lang="da-DK" sz="1200" kern="0" dirty="0" smtClean="0"/>
              <a:t>Nat </a:t>
            </a:r>
            <a:r>
              <a:rPr lang="da-DK" sz="1200" kern="0" dirty="0" err="1" smtClean="0"/>
              <a:t>departments</a:t>
            </a:r>
            <a:r>
              <a:rPr lang="da-DK" sz="1200" kern="0" dirty="0" smtClean="0"/>
              <a:t> in </a:t>
            </a:r>
            <a:r>
              <a:rPr lang="da-DK" sz="1200" kern="0" dirty="0" err="1" smtClean="0"/>
              <a:t>one</a:t>
            </a:r>
            <a:r>
              <a:rPr lang="da-DK" sz="1200" kern="0" dirty="0" smtClean="0"/>
              <a:t> </a:t>
            </a:r>
            <a:r>
              <a:rPr lang="da-DK" sz="1200" kern="0" dirty="0"/>
              <a:t>”campus” </a:t>
            </a:r>
          </a:p>
        </p:txBody>
      </p:sp>
      <p:sp>
        <p:nvSpPr>
          <p:cNvPr id="30" name="Content Placeholder 4"/>
          <p:cNvSpPr txBox="1">
            <a:spLocks/>
          </p:cNvSpPr>
          <p:nvPr/>
        </p:nvSpPr>
        <p:spPr bwMode="auto">
          <a:xfrm>
            <a:off x="905059" y="5105900"/>
            <a:ext cx="3661266" cy="2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-1954: </a:t>
            </a:r>
            <a:r>
              <a:rPr lang="da-DK" sz="1200" kern="0" dirty="0" smtClean="0"/>
              <a:t>Natural Sciences is a part of </a:t>
            </a:r>
            <a:r>
              <a:rPr lang="da-DK" sz="1200" kern="0" dirty="0" err="1" smtClean="0"/>
              <a:t>Medicine</a:t>
            </a:r>
            <a:endParaRPr lang="da-DK" sz="1200" kern="0" dirty="0"/>
          </a:p>
        </p:txBody>
      </p:sp>
      <p:sp>
        <p:nvSpPr>
          <p:cNvPr id="31" name="Content Placeholder 4"/>
          <p:cNvSpPr txBox="1">
            <a:spLocks/>
          </p:cNvSpPr>
          <p:nvPr/>
        </p:nvSpPr>
        <p:spPr bwMode="auto">
          <a:xfrm>
            <a:off x="6204890" y="1429941"/>
            <a:ext cx="2477796" cy="19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2014: </a:t>
            </a:r>
            <a:r>
              <a:rPr lang="da-DK" sz="1200" kern="0" dirty="0" smtClean="0"/>
              <a:t>The Science Museums open</a:t>
            </a:r>
            <a:endParaRPr lang="da-DK" sz="1200" kern="0" dirty="0"/>
          </a:p>
        </p:txBody>
      </p:sp>
      <p:sp>
        <p:nvSpPr>
          <p:cNvPr id="32" name="Content Placeholder 4"/>
          <p:cNvSpPr txBox="1">
            <a:spLocks/>
          </p:cNvSpPr>
          <p:nvPr/>
        </p:nvSpPr>
        <p:spPr bwMode="auto">
          <a:xfrm>
            <a:off x="5142561" y="1184202"/>
            <a:ext cx="4017432" cy="19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2015</a:t>
            </a:r>
            <a:r>
              <a:rPr lang="da-DK" sz="1200" kern="0" dirty="0">
                <a:solidFill>
                  <a:srgbClr val="FF0000"/>
                </a:solidFill>
              </a:rPr>
              <a:t>: </a:t>
            </a:r>
            <a:r>
              <a:rPr lang="da-DK" sz="1200" kern="0" dirty="0" smtClean="0"/>
              <a:t>Public </a:t>
            </a:r>
            <a:r>
              <a:rPr lang="da-DK" sz="1200" kern="0" dirty="0" err="1" smtClean="0"/>
              <a:t>lectures</a:t>
            </a:r>
            <a:r>
              <a:rPr lang="da-DK" sz="1200" kern="0" dirty="0" smtClean="0"/>
              <a:t> in Natural Sciences </a:t>
            </a:r>
            <a:r>
              <a:rPr lang="da-DK" sz="1200" kern="0" dirty="0" err="1" smtClean="0"/>
              <a:t>begin</a:t>
            </a:r>
            <a:r>
              <a:rPr lang="da-DK" sz="1200" kern="0" dirty="0" smtClean="0"/>
              <a:t> </a:t>
            </a:r>
            <a:r>
              <a:rPr lang="da-DK" sz="1200" kern="0" dirty="0" err="1" smtClean="0"/>
              <a:t>livestream</a:t>
            </a:r>
            <a:endParaRPr lang="da-DK" sz="1200" kern="0" dirty="0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 bwMode="auto">
          <a:xfrm>
            <a:off x="5989648" y="1670827"/>
            <a:ext cx="1980220" cy="19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2009: </a:t>
            </a:r>
            <a:r>
              <a:rPr lang="da-DK" sz="1200" kern="0" dirty="0" smtClean="0"/>
              <a:t>”The rolling </a:t>
            </a:r>
            <a:r>
              <a:rPr lang="da-DK" sz="1200" kern="0" dirty="0" err="1" smtClean="0"/>
              <a:t>university</a:t>
            </a:r>
            <a:r>
              <a:rPr lang="da-DK" sz="1200" kern="0" dirty="0" smtClean="0"/>
              <a:t>”</a:t>
            </a:r>
            <a:endParaRPr lang="da-DK" sz="1200" kern="0" dirty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 bwMode="auto">
          <a:xfrm>
            <a:off x="379815" y="3767116"/>
            <a:ext cx="3001433" cy="19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1985: </a:t>
            </a:r>
            <a:r>
              <a:rPr lang="da-DK" sz="1200" kern="0" dirty="0" smtClean="0"/>
              <a:t>The Science Park INCUBA</a:t>
            </a:r>
            <a:r>
              <a:rPr lang="da-DK" sz="1200" kern="0" dirty="0"/>
              <a:t> </a:t>
            </a:r>
            <a:r>
              <a:rPr lang="da-DK" sz="1200" kern="0" dirty="0" err="1" smtClean="0"/>
              <a:t>opens</a:t>
            </a:r>
            <a:endParaRPr lang="da-DK" sz="1200" kern="0" dirty="0"/>
          </a:p>
        </p:txBody>
      </p:sp>
      <p:sp>
        <p:nvSpPr>
          <p:cNvPr id="36" name="Content Placeholder 4"/>
          <p:cNvSpPr txBox="1">
            <a:spLocks/>
          </p:cNvSpPr>
          <p:nvPr/>
        </p:nvSpPr>
        <p:spPr bwMode="auto">
          <a:xfrm>
            <a:off x="433657" y="3441506"/>
            <a:ext cx="3709550" cy="2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1991-1995: </a:t>
            </a:r>
            <a:r>
              <a:rPr lang="da-DK" sz="1200" kern="0" dirty="0" smtClean="0"/>
              <a:t>Nat is </a:t>
            </a:r>
            <a:r>
              <a:rPr lang="da-DK" sz="1200" kern="0" dirty="0"/>
              <a:t>g</a:t>
            </a:r>
            <a:r>
              <a:rPr lang="da-DK" sz="1200" kern="0" dirty="0" smtClean="0"/>
              <a:t>ranted status as a ” </a:t>
            </a:r>
            <a:r>
              <a:rPr lang="da-DK" sz="1200" kern="0" dirty="0" err="1" smtClean="0"/>
              <a:t>free</a:t>
            </a:r>
            <a:r>
              <a:rPr lang="da-DK" sz="1200" kern="0" dirty="0" smtClean="0"/>
              <a:t> </a:t>
            </a:r>
            <a:r>
              <a:rPr lang="da-DK" sz="1200" kern="0" dirty="0" err="1" smtClean="0"/>
              <a:t>faculty</a:t>
            </a:r>
            <a:r>
              <a:rPr lang="da-DK" sz="1200" kern="0" dirty="0" smtClean="0"/>
              <a:t>”</a:t>
            </a:r>
            <a:endParaRPr lang="da-DK" sz="1200" kern="0" dirty="0"/>
          </a:p>
        </p:txBody>
      </p:sp>
      <p:sp>
        <p:nvSpPr>
          <p:cNvPr id="43" name="Content Placeholder 4"/>
          <p:cNvSpPr txBox="1">
            <a:spLocks/>
          </p:cNvSpPr>
          <p:nvPr/>
        </p:nvSpPr>
        <p:spPr bwMode="auto">
          <a:xfrm>
            <a:off x="3116080" y="2888174"/>
            <a:ext cx="2054253" cy="1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2000: T</a:t>
            </a:r>
            <a:r>
              <a:rPr lang="da-DK" sz="1200" kern="0" dirty="0" smtClean="0"/>
              <a:t>he IT city </a:t>
            </a:r>
            <a:r>
              <a:rPr lang="da-DK" sz="1200" kern="0" dirty="0"/>
              <a:t>Katrinebjerg</a:t>
            </a:r>
          </a:p>
        </p:txBody>
      </p:sp>
      <p:sp>
        <p:nvSpPr>
          <p:cNvPr id="46" name="Content Placeholder 4"/>
          <p:cNvSpPr txBox="1">
            <a:spLocks/>
          </p:cNvSpPr>
          <p:nvPr/>
        </p:nvSpPr>
        <p:spPr bwMode="auto">
          <a:xfrm>
            <a:off x="4388878" y="3536786"/>
            <a:ext cx="2307189" cy="2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1987: </a:t>
            </a:r>
            <a:r>
              <a:rPr lang="da-DK" sz="1200" kern="0" dirty="0" smtClean="0"/>
              <a:t>The Aarhus STM is </a:t>
            </a:r>
            <a:r>
              <a:rPr lang="da-DK" sz="1200" kern="0" dirty="0" err="1" smtClean="0"/>
              <a:t>built</a:t>
            </a:r>
            <a:endParaRPr lang="da-DK" sz="1200" kern="0" dirty="0"/>
          </a:p>
        </p:txBody>
      </p:sp>
      <p:sp>
        <p:nvSpPr>
          <p:cNvPr id="47" name="Content Placeholder 4"/>
          <p:cNvSpPr txBox="1">
            <a:spLocks/>
          </p:cNvSpPr>
          <p:nvPr/>
        </p:nvSpPr>
        <p:spPr bwMode="auto">
          <a:xfrm>
            <a:off x="2400825" y="4440643"/>
            <a:ext cx="4303600" cy="2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1968: </a:t>
            </a:r>
            <a:r>
              <a:rPr lang="da-DK" sz="1200" kern="0" dirty="0" err="1" smtClean="0"/>
              <a:t>Dept</a:t>
            </a:r>
            <a:r>
              <a:rPr lang="da-DK" sz="1200" kern="0" dirty="0" smtClean="0"/>
              <a:t> of </a:t>
            </a:r>
            <a:r>
              <a:rPr lang="da-DK" sz="1200" kern="0" dirty="0" err="1" smtClean="0"/>
              <a:t>Molecular</a:t>
            </a:r>
            <a:r>
              <a:rPr lang="da-DK" sz="1200" kern="0" dirty="0" smtClean="0"/>
              <a:t> </a:t>
            </a:r>
            <a:r>
              <a:rPr lang="da-DK" sz="1200" kern="0" dirty="0" err="1" smtClean="0"/>
              <a:t>Biology</a:t>
            </a:r>
            <a:r>
              <a:rPr lang="da-DK" sz="1200" kern="0" dirty="0" smtClean="0"/>
              <a:t> is </a:t>
            </a:r>
            <a:r>
              <a:rPr lang="da-DK" sz="1200" kern="0" dirty="0" err="1" smtClean="0"/>
              <a:t>established</a:t>
            </a:r>
            <a:endParaRPr lang="da-DK" sz="1200" kern="0" dirty="0"/>
          </a:p>
        </p:txBody>
      </p:sp>
      <p:sp>
        <p:nvSpPr>
          <p:cNvPr id="48" name="Content Placeholder 4"/>
          <p:cNvSpPr txBox="1">
            <a:spLocks/>
          </p:cNvSpPr>
          <p:nvPr/>
        </p:nvSpPr>
        <p:spPr bwMode="auto">
          <a:xfrm>
            <a:off x="5189186" y="3198202"/>
            <a:ext cx="5225706" cy="21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1998: </a:t>
            </a:r>
            <a:r>
              <a:rPr lang="da-DK" sz="1200" kern="0" dirty="0" err="1" smtClean="0"/>
              <a:t>Dept</a:t>
            </a:r>
            <a:r>
              <a:rPr lang="da-DK" sz="1200" kern="0" dirty="0" smtClean="0"/>
              <a:t>. </a:t>
            </a:r>
            <a:r>
              <a:rPr lang="da-DK" sz="1200" kern="0" dirty="0"/>
              <a:t>o</a:t>
            </a:r>
            <a:r>
              <a:rPr lang="da-DK" sz="1200" kern="0" dirty="0" smtClean="0"/>
              <a:t>f Computer Science </a:t>
            </a:r>
            <a:r>
              <a:rPr lang="da-DK" sz="1200" kern="0" dirty="0" err="1" smtClean="0"/>
              <a:t>becomes</a:t>
            </a:r>
            <a:r>
              <a:rPr lang="da-DK" sz="1200" kern="0" dirty="0" smtClean="0"/>
              <a:t> independent from </a:t>
            </a:r>
            <a:r>
              <a:rPr lang="da-DK" sz="1200" kern="0" dirty="0" err="1" smtClean="0"/>
              <a:t>Mathematics</a:t>
            </a:r>
            <a:endParaRPr lang="da-DK" sz="1200" kern="0" dirty="0"/>
          </a:p>
        </p:txBody>
      </p:sp>
      <p:cxnSp>
        <p:nvCxnSpPr>
          <p:cNvPr id="8" name="Lige pilforbindelse 7"/>
          <p:cNvCxnSpPr/>
          <p:nvPr/>
        </p:nvCxnSpPr>
        <p:spPr bwMode="auto">
          <a:xfrm flipV="1">
            <a:off x="10530218" y="5446092"/>
            <a:ext cx="1472541" cy="8522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255112" y="64773"/>
            <a:ext cx="11557000" cy="875157"/>
          </a:xfrm>
        </p:spPr>
        <p:txBody>
          <a:bodyPr/>
          <a:lstStyle/>
          <a:p>
            <a:r>
              <a:rPr lang="da-DK" dirty="0" err="1" smtClean="0"/>
              <a:t>We</a:t>
            </a:r>
            <a:r>
              <a:rPr lang="da-DK" dirty="0" smtClean="0"/>
              <a:t> have </a:t>
            </a:r>
            <a:r>
              <a:rPr lang="da-DK" dirty="0" err="1" smtClean="0"/>
              <a:t>always</a:t>
            </a:r>
            <a:r>
              <a:rPr lang="da-DK" dirty="0" smtClean="0"/>
              <a:t> </a:t>
            </a:r>
            <a:r>
              <a:rPr lang="da-DK" dirty="0" err="1" smtClean="0"/>
              <a:t>been</a:t>
            </a:r>
            <a:r>
              <a:rPr lang="da-DK" dirty="0" smtClean="0"/>
              <a:t> </a:t>
            </a:r>
            <a:r>
              <a:rPr lang="da-DK" dirty="0" err="1" smtClean="0"/>
              <a:t>pioneers</a:t>
            </a:r>
            <a:endParaRPr lang="da-DK" dirty="0"/>
          </a:p>
        </p:txBody>
      </p:sp>
      <p:sp>
        <p:nvSpPr>
          <p:cNvPr id="35" name="Content Placeholder 4"/>
          <p:cNvSpPr txBox="1">
            <a:spLocks/>
          </p:cNvSpPr>
          <p:nvPr/>
        </p:nvSpPr>
        <p:spPr bwMode="auto">
          <a:xfrm>
            <a:off x="1870475" y="2617618"/>
            <a:ext cx="4324983" cy="19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da-DK" sz="1200" kern="0" dirty="0"/>
              <a:t>2002: </a:t>
            </a:r>
            <a:r>
              <a:rPr lang="da-DK" sz="1200" kern="0" dirty="0" err="1" smtClean="0"/>
              <a:t>Master´s</a:t>
            </a:r>
            <a:r>
              <a:rPr lang="da-DK" sz="1200" kern="0" dirty="0" smtClean="0"/>
              <a:t> </a:t>
            </a:r>
            <a:r>
              <a:rPr lang="da-DK" sz="1200" kern="0" dirty="0" err="1" smtClean="0"/>
              <a:t>Degree</a:t>
            </a:r>
            <a:r>
              <a:rPr lang="da-DK" sz="1200" kern="0" dirty="0" smtClean="0"/>
              <a:t> programmes in Engineering at Nat</a:t>
            </a:r>
            <a:endParaRPr lang="da-DK" sz="1200" kern="0" dirty="0"/>
          </a:p>
        </p:txBody>
      </p:sp>
      <p:sp>
        <p:nvSpPr>
          <p:cNvPr id="37" name="Content Placeholder 4"/>
          <p:cNvSpPr txBox="1">
            <a:spLocks/>
          </p:cNvSpPr>
          <p:nvPr/>
        </p:nvSpPr>
        <p:spPr bwMode="auto">
          <a:xfrm>
            <a:off x="2988636" y="2384577"/>
            <a:ext cx="3206822" cy="1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2002: </a:t>
            </a:r>
            <a:r>
              <a:rPr lang="en-US" sz="1200" kern="0" dirty="0"/>
              <a:t>study </a:t>
            </a:r>
            <a:r>
              <a:rPr lang="en-US" sz="1200" kern="0" dirty="0" smtClean="0"/>
              <a:t>internships </a:t>
            </a:r>
            <a:r>
              <a:rPr lang="en-US" sz="1200" kern="0" dirty="0"/>
              <a:t>for high school students</a:t>
            </a:r>
            <a:endParaRPr lang="da-DK" sz="1200" kern="0" dirty="0"/>
          </a:p>
        </p:txBody>
      </p:sp>
      <p:sp>
        <p:nvSpPr>
          <p:cNvPr id="38" name="Content Placeholder 4"/>
          <p:cNvSpPr txBox="1">
            <a:spLocks/>
          </p:cNvSpPr>
          <p:nvPr/>
        </p:nvSpPr>
        <p:spPr bwMode="auto">
          <a:xfrm>
            <a:off x="3742759" y="1895083"/>
            <a:ext cx="3804110" cy="19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2004: </a:t>
            </a:r>
            <a:r>
              <a:rPr lang="da-DK" sz="1200" kern="0" dirty="0" smtClean="0"/>
              <a:t>First ed. of the Magazine Aktuel </a:t>
            </a:r>
            <a:r>
              <a:rPr lang="da-DK" sz="1200" kern="0" dirty="0"/>
              <a:t>Naturvidenskab</a:t>
            </a:r>
          </a:p>
        </p:txBody>
      </p:sp>
      <p:sp>
        <p:nvSpPr>
          <p:cNvPr id="39" name="Content Placeholder 4"/>
          <p:cNvSpPr txBox="1">
            <a:spLocks/>
          </p:cNvSpPr>
          <p:nvPr/>
        </p:nvSpPr>
        <p:spPr bwMode="auto">
          <a:xfrm>
            <a:off x="433657" y="1596270"/>
            <a:ext cx="1412283" cy="2356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endParaRPr lang="da-DK" sz="1200" kern="0" dirty="0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 bwMode="auto">
          <a:xfrm>
            <a:off x="3725203" y="2136170"/>
            <a:ext cx="3129489" cy="23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2004: </a:t>
            </a:r>
            <a:r>
              <a:rPr lang="da-DK" sz="1200" kern="0" dirty="0" err="1" smtClean="0"/>
              <a:t>Quarter</a:t>
            </a:r>
            <a:r>
              <a:rPr lang="da-DK" sz="1200" kern="0" dirty="0" smtClean="0"/>
              <a:t> </a:t>
            </a:r>
            <a:r>
              <a:rPr lang="da-DK" sz="1200" kern="0" dirty="0" err="1" smtClean="0"/>
              <a:t>structure</a:t>
            </a:r>
            <a:r>
              <a:rPr lang="da-DK" sz="1200" kern="0" dirty="0" smtClean="0"/>
              <a:t> at </a:t>
            </a:r>
            <a:r>
              <a:rPr lang="da-DK" sz="1200" kern="0" dirty="0" err="1" smtClean="0"/>
              <a:t>study</a:t>
            </a:r>
            <a:r>
              <a:rPr lang="da-DK" sz="1200" kern="0" dirty="0" smtClean="0"/>
              <a:t> programmes</a:t>
            </a:r>
            <a:endParaRPr lang="da-DK" sz="1200" kern="0" dirty="0"/>
          </a:p>
        </p:txBody>
      </p:sp>
      <p:sp>
        <p:nvSpPr>
          <p:cNvPr id="50" name="Content Placeholder 4"/>
          <p:cNvSpPr txBox="1">
            <a:spLocks/>
          </p:cNvSpPr>
          <p:nvPr/>
        </p:nvSpPr>
        <p:spPr bwMode="auto">
          <a:xfrm>
            <a:off x="7867139" y="2069879"/>
            <a:ext cx="4135620" cy="26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200" kern="0" dirty="0"/>
              <a:t>2011-12: </a:t>
            </a:r>
            <a:r>
              <a:rPr lang="da-DK" sz="1200" kern="0" dirty="0" smtClean="0"/>
              <a:t>The </a:t>
            </a:r>
            <a:r>
              <a:rPr lang="da-DK" sz="1200" kern="0" dirty="0" err="1" smtClean="0"/>
              <a:t>Faculty</a:t>
            </a:r>
            <a:r>
              <a:rPr lang="da-DK" sz="1200" kern="0" dirty="0" smtClean="0"/>
              <a:t> of Science and Technology is </a:t>
            </a:r>
            <a:r>
              <a:rPr lang="da-DK" sz="1200" kern="0" dirty="0" err="1" smtClean="0"/>
              <a:t>created</a:t>
            </a:r>
            <a:endParaRPr lang="da-DK" sz="1200" kern="0" dirty="0"/>
          </a:p>
        </p:txBody>
      </p:sp>
      <p:cxnSp>
        <p:nvCxnSpPr>
          <p:cNvPr id="41" name="Lige pilforbindelse 40"/>
          <p:cNvCxnSpPr/>
          <p:nvPr/>
        </p:nvCxnSpPr>
        <p:spPr bwMode="auto">
          <a:xfrm>
            <a:off x="370998" y="5414681"/>
            <a:ext cx="394822" cy="0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112" y="5543580"/>
            <a:ext cx="824224" cy="341970"/>
          </a:xfrm>
        </p:spPr>
        <p:txBody>
          <a:bodyPr/>
          <a:lstStyle/>
          <a:p>
            <a:r>
              <a:rPr lang="da-DK" dirty="0"/>
              <a:t>1928</a:t>
            </a:r>
          </a:p>
        </p:txBody>
      </p:sp>
      <p:cxnSp>
        <p:nvCxnSpPr>
          <p:cNvPr id="4" name="Lige pilforbindelse 3"/>
          <p:cNvCxnSpPr/>
          <p:nvPr/>
        </p:nvCxnSpPr>
        <p:spPr bwMode="auto">
          <a:xfrm flipV="1">
            <a:off x="765820" y="908720"/>
            <a:ext cx="9526163" cy="4132756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" name="Lige forbindelse 8"/>
          <p:cNvCxnSpPr/>
          <p:nvPr/>
        </p:nvCxnSpPr>
        <p:spPr bwMode="auto">
          <a:xfrm flipV="1">
            <a:off x="10291983" y="180119"/>
            <a:ext cx="1580930" cy="728601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Lige forbindelse 10"/>
          <p:cNvCxnSpPr/>
          <p:nvPr/>
        </p:nvCxnSpPr>
        <p:spPr bwMode="auto">
          <a:xfrm>
            <a:off x="765820" y="5414681"/>
            <a:ext cx="9748745" cy="35672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10102453" y="5591843"/>
            <a:ext cx="824224" cy="34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kern="0" dirty="0"/>
              <a:t>2020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11387313" y="5561478"/>
            <a:ext cx="747742" cy="4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kern="0" dirty="0"/>
              <a:t>2030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850563" y="3331769"/>
            <a:ext cx="3260617" cy="1469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400" b="1" kern="0" dirty="0"/>
              <a:t>1992: </a:t>
            </a:r>
            <a:r>
              <a:rPr lang="da-DK" sz="1400" b="1" kern="0" dirty="0" smtClean="0"/>
              <a:t>The 4+4 ph.d. </a:t>
            </a:r>
            <a:r>
              <a:rPr lang="da-DK" sz="1400" b="1" kern="0" dirty="0" err="1" smtClean="0"/>
              <a:t>scheme</a:t>
            </a:r>
            <a:r>
              <a:rPr lang="da-DK" sz="1400" b="1" kern="0" dirty="0" smtClean="0"/>
              <a:t> is </a:t>
            </a:r>
            <a:r>
              <a:rPr lang="da-DK" sz="1400" b="1" kern="0" dirty="0" err="1" smtClean="0"/>
              <a:t>invented</a:t>
            </a:r>
            <a:endParaRPr lang="da-DK" sz="1400" b="1" kern="0" dirty="0"/>
          </a:p>
        </p:txBody>
      </p:sp>
      <p:sp>
        <p:nvSpPr>
          <p:cNvPr id="36" name="Content Placeholder 4"/>
          <p:cNvSpPr txBox="1">
            <a:spLocks/>
          </p:cNvSpPr>
          <p:nvPr/>
        </p:nvSpPr>
        <p:spPr bwMode="auto">
          <a:xfrm>
            <a:off x="850563" y="3697576"/>
            <a:ext cx="4176464" cy="259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400" b="1" kern="0" dirty="0"/>
              <a:t>1991-1995: </a:t>
            </a:r>
            <a:r>
              <a:rPr lang="da-DK" sz="1400" b="1" kern="0" dirty="0" smtClean="0"/>
              <a:t>Nat is granted status as a ” </a:t>
            </a:r>
            <a:r>
              <a:rPr lang="da-DK" sz="1400" b="1" kern="0" dirty="0" err="1" smtClean="0"/>
              <a:t>free</a:t>
            </a:r>
            <a:r>
              <a:rPr lang="da-DK" sz="1400" b="1" kern="0" dirty="0" smtClean="0"/>
              <a:t> </a:t>
            </a:r>
            <a:r>
              <a:rPr lang="da-DK" sz="1400" b="1" kern="0" dirty="0" err="1" smtClean="0"/>
              <a:t>faculty</a:t>
            </a:r>
            <a:r>
              <a:rPr lang="da-DK" sz="1400" b="1" kern="0" dirty="0" smtClean="0"/>
              <a:t>”</a:t>
            </a:r>
            <a:endParaRPr lang="da-DK" sz="1400" b="1" kern="0" dirty="0"/>
          </a:p>
        </p:txBody>
      </p:sp>
      <p:cxnSp>
        <p:nvCxnSpPr>
          <p:cNvPr id="8" name="Lige pilforbindelse 7"/>
          <p:cNvCxnSpPr/>
          <p:nvPr/>
        </p:nvCxnSpPr>
        <p:spPr bwMode="auto">
          <a:xfrm flipV="1">
            <a:off x="10530218" y="5446092"/>
            <a:ext cx="1472541" cy="8522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255112" y="64773"/>
            <a:ext cx="11557000" cy="875157"/>
          </a:xfrm>
        </p:spPr>
        <p:txBody>
          <a:bodyPr/>
          <a:lstStyle/>
          <a:p>
            <a:r>
              <a:rPr lang="da-DK" dirty="0" err="1" smtClean="0"/>
              <a:t>We</a:t>
            </a:r>
            <a:r>
              <a:rPr lang="da-DK" dirty="0" smtClean="0"/>
              <a:t> have </a:t>
            </a:r>
            <a:r>
              <a:rPr lang="da-DK" dirty="0" err="1" smtClean="0"/>
              <a:t>always</a:t>
            </a:r>
            <a:r>
              <a:rPr lang="da-DK" dirty="0" smtClean="0"/>
              <a:t> </a:t>
            </a:r>
            <a:r>
              <a:rPr lang="da-DK" dirty="0" err="1" smtClean="0"/>
              <a:t>been</a:t>
            </a:r>
            <a:r>
              <a:rPr lang="da-DK" dirty="0" smtClean="0"/>
              <a:t> </a:t>
            </a:r>
            <a:r>
              <a:rPr lang="da-DK" dirty="0" err="1" smtClean="0"/>
              <a:t>pioneers</a:t>
            </a:r>
            <a:endParaRPr lang="da-DK" dirty="0"/>
          </a:p>
        </p:txBody>
      </p:sp>
      <p:sp>
        <p:nvSpPr>
          <p:cNvPr id="39" name="Content Placeholder 4"/>
          <p:cNvSpPr txBox="1">
            <a:spLocks/>
          </p:cNvSpPr>
          <p:nvPr/>
        </p:nvSpPr>
        <p:spPr bwMode="auto">
          <a:xfrm>
            <a:off x="11036592" y="413616"/>
            <a:ext cx="1092867" cy="76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da-DK" sz="7200" b="1" kern="0" dirty="0" smtClean="0"/>
              <a:t>??</a:t>
            </a:r>
            <a:endParaRPr lang="da-DK" sz="7200" b="1" kern="0" dirty="0"/>
          </a:p>
        </p:txBody>
      </p:sp>
      <p:cxnSp>
        <p:nvCxnSpPr>
          <p:cNvPr id="41" name="Lige pilforbindelse 40"/>
          <p:cNvCxnSpPr/>
          <p:nvPr/>
        </p:nvCxnSpPr>
        <p:spPr bwMode="auto">
          <a:xfrm>
            <a:off x="370998" y="5414681"/>
            <a:ext cx="394822" cy="0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/>
          </a:ln>
          <a:effectLst/>
        </p:spPr>
      </p:cxnSp>
      <p:pic>
        <p:nvPicPr>
          <p:cNvPr id="42" name="Billed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3" y="4011949"/>
            <a:ext cx="1803141" cy="2703211"/>
          </a:xfrm>
          <a:prstGeom prst="rect">
            <a:avLst/>
          </a:prstGeom>
        </p:spPr>
      </p:pic>
      <p:pic>
        <p:nvPicPr>
          <p:cNvPr id="44" name="Picture 6" descr="iNANO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19" y="2547883"/>
            <a:ext cx="3002669" cy="11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ontent Placeholder 4"/>
          <p:cNvSpPr txBox="1">
            <a:spLocks/>
          </p:cNvSpPr>
          <p:nvPr/>
        </p:nvSpPr>
        <p:spPr bwMode="auto">
          <a:xfrm>
            <a:off x="8501365" y="1428884"/>
            <a:ext cx="2581083" cy="71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400" b="1" kern="0" dirty="0"/>
              <a:t>2015: </a:t>
            </a:r>
            <a:r>
              <a:rPr lang="da-DK" sz="1400" b="1" kern="0" dirty="0" smtClean="0"/>
              <a:t>Public </a:t>
            </a:r>
            <a:r>
              <a:rPr lang="da-DK" sz="1400" b="1" kern="0" dirty="0" err="1" smtClean="0"/>
              <a:t>lectures</a:t>
            </a:r>
            <a:r>
              <a:rPr lang="da-DK" sz="1400" b="1" kern="0" dirty="0" smtClean="0"/>
              <a:t> in Natural Sciences </a:t>
            </a:r>
            <a:r>
              <a:rPr lang="da-DK" sz="1400" b="1" kern="0" dirty="0" err="1" smtClean="0"/>
              <a:t>begin</a:t>
            </a:r>
            <a:r>
              <a:rPr lang="da-DK" sz="1400" b="1" kern="0" dirty="0" smtClean="0"/>
              <a:t> </a:t>
            </a:r>
            <a:r>
              <a:rPr lang="da-DK" sz="1400" b="1" kern="0" dirty="0" err="1" smtClean="0"/>
              <a:t>livestream</a:t>
            </a:r>
            <a:endParaRPr lang="da-DK" sz="1400" b="1" kern="0" dirty="0"/>
          </a:p>
        </p:txBody>
      </p:sp>
      <p:sp>
        <p:nvSpPr>
          <p:cNvPr id="49" name="Content Placeholder 4"/>
          <p:cNvSpPr txBox="1">
            <a:spLocks/>
          </p:cNvSpPr>
          <p:nvPr/>
        </p:nvSpPr>
        <p:spPr bwMode="auto">
          <a:xfrm>
            <a:off x="5167419" y="2157098"/>
            <a:ext cx="1276908" cy="213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400" b="1" kern="0" dirty="0"/>
              <a:t>2002: </a:t>
            </a:r>
            <a:r>
              <a:rPr lang="da-DK" sz="1400" b="1" kern="0" dirty="0" err="1" smtClean="0"/>
              <a:t>iNANO</a:t>
            </a:r>
            <a:endParaRPr lang="da-DK" sz="1400" b="1" kern="0" dirty="0"/>
          </a:p>
        </p:txBody>
      </p:sp>
      <p:pic>
        <p:nvPicPr>
          <p:cNvPr id="51" name="Billed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0873" y="1947204"/>
            <a:ext cx="1880341" cy="1880341"/>
          </a:xfrm>
          <a:prstGeom prst="rect">
            <a:avLst/>
          </a:prstGeom>
        </p:spPr>
      </p:pic>
      <p:pic>
        <p:nvPicPr>
          <p:cNvPr id="1028" name="Picture 4" descr="https://phd.nat.au.dk/fileadmin/_processed_/csm_PhD_figur_3_5-01_63d04cecc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72" y="4159520"/>
            <a:ext cx="3625753" cy="1210946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1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5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6C76071-6E48-4E43-BEBA-22FA14FABCB6}" type="datetime1">
              <a:rPr lang="da-DK" smtClean="0"/>
              <a:t>28-10-2020</a:t>
            </a:fld>
            <a:r>
              <a:rPr lang="da-DK"/>
              <a:t>10-07-2020</a:t>
            </a:r>
            <a:endParaRPr lang="da-D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2286334"/>
              </p:ext>
            </p:extLst>
          </p:nvPr>
        </p:nvGraphicFramePr>
        <p:xfrm>
          <a:off x="693812" y="1285580"/>
          <a:ext cx="4451375" cy="421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21060" y="-2036663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621060" y="-1579463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621060" y="-1122263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15913" y="149115"/>
            <a:ext cx="11557000" cy="8751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kern="0" dirty="0"/>
              <a:t>Nat </a:t>
            </a:r>
            <a:r>
              <a:rPr lang="da-DK" kern="0" dirty="0" smtClean="0"/>
              <a:t>is </a:t>
            </a:r>
            <a:r>
              <a:rPr lang="da-DK" kern="0" dirty="0" err="1" smtClean="0"/>
              <a:t>one</a:t>
            </a:r>
            <a:r>
              <a:rPr lang="da-DK" kern="0" dirty="0" smtClean="0"/>
              <a:t> of </a:t>
            </a:r>
            <a:r>
              <a:rPr lang="da-DK" kern="0" dirty="0" err="1" smtClean="0"/>
              <a:t>five</a:t>
            </a:r>
            <a:r>
              <a:rPr lang="da-DK" kern="0" dirty="0" smtClean="0"/>
              <a:t> </a:t>
            </a:r>
            <a:r>
              <a:rPr lang="da-DK" kern="0" dirty="0" err="1" smtClean="0"/>
              <a:t>faculties</a:t>
            </a:r>
            <a:endParaRPr lang="da-DK" kern="0" dirty="0"/>
          </a:p>
        </p:txBody>
      </p:sp>
      <p:sp>
        <p:nvSpPr>
          <p:cNvPr id="2" name="Rektangel 1"/>
          <p:cNvSpPr/>
          <p:nvPr/>
        </p:nvSpPr>
        <p:spPr bwMode="auto">
          <a:xfrm>
            <a:off x="2919499" y="2888940"/>
            <a:ext cx="914400" cy="504056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300" b="1" i="0" u="none" strike="noStrike" cap="none" normalizeH="0" baseline="0" dirty="0">
                <a:ln>
                  <a:noFill/>
                </a:ln>
                <a:effectLst/>
                <a:latin typeface="AU Passata" pitchFamily="34" charset="0"/>
              </a:rPr>
              <a:t>NAT </a:t>
            </a: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300" b="1" i="0" u="none" strike="noStrike" cap="none" normalizeH="0" baseline="0" dirty="0">
                <a:ln>
                  <a:noFill/>
                </a:ln>
                <a:effectLst/>
                <a:latin typeface="AU Passata" pitchFamily="34" charset="0"/>
              </a:rPr>
              <a:t>23%</a:t>
            </a:r>
          </a:p>
        </p:txBody>
      </p:sp>
      <p:sp>
        <p:nvSpPr>
          <p:cNvPr id="12" name="Pladsholder til indhold 2"/>
          <p:cNvSpPr>
            <a:spLocks noGrp="1"/>
          </p:cNvSpPr>
          <p:nvPr>
            <p:ph idx="4294967295"/>
          </p:nvPr>
        </p:nvSpPr>
        <p:spPr>
          <a:xfrm>
            <a:off x="6166420" y="1285580"/>
            <a:ext cx="5112568" cy="3937484"/>
          </a:xfrm>
          <a:prstGeom prst="rect">
            <a:avLst/>
          </a:prstGeom>
        </p:spPr>
        <p:txBody>
          <a:bodyPr/>
          <a:lstStyle/>
          <a:p>
            <a:r>
              <a:rPr lang="da-DK" b="1" dirty="0"/>
              <a:t>Nat </a:t>
            </a:r>
            <a:r>
              <a:rPr lang="da-DK" b="1" dirty="0" smtClean="0"/>
              <a:t>is </a:t>
            </a:r>
            <a:r>
              <a:rPr lang="da-DK" b="1" dirty="0" err="1" smtClean="0"/>
              <a:t>today</a:t>
            </a:r>
            <a:endParaRPr lang="da-DK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1,431 </a:t>
            </a:r>
            <a:r>
              <a:rPr lang="da-DK" b="1" dirty="0" err="1" smtClean="0"/>
              <a:t>employees</a:t>
            </a:r>
            <a:endParaRPr lang="da-DK" b="1" dirty="0" smtClean="0"/>
          </a:p>
          <a:p>
            <a:pPr marL="774900" lvl="1" indent="-342900"/>
            <a:r>
              <a:rPr lang="da-DK" b="1" dirty="0" smtClean="0"/>
              <a:t>873 VIP</a:t>
            </a:r>
          </a:p>
          <a:p>
            <a:pPr marL="774900" lvl="1" indent="-342900"/>
            <a:r>
              <a:rPr lang="da-DK" b="1" dirty="0" smtClean="0"/>
              <a:t>558 TAP</a:t>
            </a:r>
            <a:endParaRPr lang="da-DK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2,300 students</a:t>
            </a:r>
            <a:endParaRPr lang="da-DK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1,400,000,000 DKK in </a:t>
            </a:r>
            <a:r>
              <a:rPr lang="da-DK" b="1" dirty="0" err="1" smtClean="0"/>
              <a:t>annual</a:t>
            </a:r>
            <a:r>
              <a:rPr lang="da-DK" b="1" dirty="0" smtClean="0"/>
              <a:t> </a:t>
            </a:r>
            <a:r>
              <a:rPr lang="da-DK" b="1" dirty="0" err="1" smtClean="0"/>
              <a:t>turnaround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52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1_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E65C22B0DC1D4AA676B368FCC9B8E8" ma:contentTypeVersion="4" ma:contentTypeDescription="Create a new document." ma:contentTypeScope="" ma:versionID="b8ab205ab4bc4e4006460cf078f898c7">
  <xsd:schema xmlns:xsd="http://www.w3.org/2001/XMLSchema" xmlns:xs="http://www.w3.org/2001/XMLSchema" xmlns:p="http://schemas.microsoft.com/office/2006/metadata/properties" xmlns:ns2="792b3708-7bf5-4b11-936f-3daebf41bb0c" targetNamespace="http://schemas.microsoft.com/office/2006/metadata/properties" ma:root="true" ma:fieldsID="243dc104c6014866a2bb5ec764e6c5e2" ns2:_="">
    <xsd:import namespace="792b3708-7bf5-4b11-936f-3daebf41bb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b3708-7bf5-4b11-936f-3daebf41bb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DD5EA1-0B9A-4FDA-98C8-07161BF460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C00509-7AE1-4224-9426-A79BE3770A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2b3708-7bf5-4b11-936f-3daebf41b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94376B-1622-4448-8459-7B479E760730}">
  <ds:schemaRefs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792b3708-7bf5-4b11-936f-3daebf41bb0c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Custom</PresentationFormat>
  <Paragraphs>158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Wingdings 3</vt:lpstr>
      <vt:lpstr>AU Passata</vt:lpstr>
      <vt:lpstr>AU Passata Light</vt:lpstr>
      <vt:lpstr>Calibri</vt:lpstr>
      <vt:lpstr>Georgia</vt:lpstr>
      <vt:lpstr>AU Peto</vt:lpstr>
      <vt:lpstr>Arial</vt:lpstr>
      <vt:lpstr>AU 16:9</vt:lpstr>
      <vt:lpstr>1_AU 16:9</vt:lpstr>
      <vt:lpstr>We are pioneers</vt:lpstr>
      <vt:lpstr>KP</vt:lpstr>
      <vt:lpstr>Why should we have a faculty strategy?</vt:lpstr>
      <vt:lpstr>You have already come  far at the department!</vt:lpstr>
      <vt:lpstr>The new nat can reach further with a common  vision and strategy</vt:lpstr>
      <vt:lpstr>A three-stage rocket</vt:lpstr>
      <vt:lpstr>We have always been pioneers</vt:lpstr>
      <vt:lpstr>We have always been pioneers</vt:lpstr>
      <vt:lpstr>PowerPoint Presentation</vt:lpstr>
      <vt:lpstr>…we have to get up in the satellite!</vt:lpstr>
      <vt:lpstr>The framework for the strategy</vt:lpstr>
      <vt:lpstr>PowerPoint Presentation</vt:lpstr>
      <vt:lpstr>2) United on campus </vt:lpstr>
      <vt:lpstr>3) My vision as dean</vt:lpstr>
      <vt:lpstr>A brief 10-year strategy</vt:lpstr>
      <vt:lpstr>PowerPoint Presentation</vt:lpstr>
      <vt:lpstr>We will do it together!</vt:lpstr>
      <vt:lpstr> we are pioneers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2020-10-28T12:07:39Z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637184803250093609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2850</vt:lpwstr>
  </property>
  <property fmtid="{D5CDD505-2E9C-101B-9397-08002B2CF9AE}" pid="62" name="colorthemechange">
    <vt:lpwstr>True</vt:lpwstr>
  </property>
  <property fmtid="{D5CDD505-2E9C-101B-9397-08002B2CF9AE}" pid="63" name="ContentTypeId">
    <vt:lpwstr>0x01010035E65C22B0DC1D4AA676B368FCC9B8E8</vt:lpwstr>
  </property>
</Properties>
</file>