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42"/>
  </p:notesMasterIdLst>
  <p:sldIdLst>
    <p:sldId id="289" r:id="rId2"/>
    <p:sldId id="290" r:id="rId3"/>
    <p:sldId id="298" r:id="rId4"/>
    <p:sldId id="321" r:id="rId5"/>
    <p:sldId id="325" r:id="rId6"/>
    <p:sldId id="291" r:id="rId7"/>
    <p:sldId id="297" r:id="rId8"/>
    <p:sldId id="306" r:id="rId9"/>
    <p:sldId id="310" r:id="rId10"/>
    <p:sldId id="292" r:id="rId11"/>
    <p:sldId id="303" r:id="rId12"/>
    <p:sldId id="302" r:id="rId13"/>
    <p:sldId id="301" r:id="rId14"/>
    <p:sldId id="305" r:id="rId15"/>
    <p:sldId id="294" r:id="rId16"/>
    <p:sldId id="300" r:id="rId17"/>
    <p:sldId id="312" r:id="rId18"/>
    <p:sldId id="299" r:id="rId19"/>
    <p:sldId id="295" r:id="rId20"/>
    <p:sldId id="307" r:id="rId21"/>
    <p:sldId id="308" r:id="rId22"/>
    <p:sldId id="309" r:id="rId23"/>
    <p:sldId id="316" r:id="rId24"/>
    <p:sldId id="311" r:id="rId25"/>
    <p:sldId id="313" r:id="rId26"/>
    <p:sldId id="304" r:id="rId27"/>
    <p:sldId id="293" r:id="rId28"/>
    <p:sldId id="315" r:id="rId29"/>
    <p:sldId id="314" r:id="rId30"/>
    <p:sldId id="317" r:id="rId31"/>
    <p:sldId id="296" r:id="rId32"/>
    <p:sldId id="318" r:id="rId33"/>
    <p:sldId id="319" r:id="rId34"/>
    <p:sldId id="329" r:id="rId35"/>
    <p:sldId id="330" r:id="rId36"/>
    <p:sldId id="331" r:id="rId37"/>
    <p:sldId id="326" r:id="rId38"/>
    <p:sldId id="332" r:id="rId39"/>
    <p:sldId id="333" r:id="rId40"/>
    <p:sldId id="328" r:id="rId41"/>
  </p:sldIdLst>
  <p:sldSz cx="12195175" cy="6859588"/>
  <p:notesSz cx="6797675" cy="9926638"/>
  <p:custDataLst>
    <p:tags r:id="rId43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4660"/>
  </p:normalViewPr>
  <p:slideViewPr>
    <p:cSldViewPr>
      <p:cViewPr varScale="1">
        <p:scale>
          <a:sx n="96" d="100"/>
          <a:sy n="96" d="100"/>
        </p:scale>
        <p:origin x="678" y="7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98F3A-6A63-4148-8739-672DFFD5720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a-DK"/>
        </a:p>
      </dgm:t>
    </dgm:pt>
    <dgm:pt modelId="{14768223-2D52-47B0-AB51-7B25EB87EB6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sz="1800" dirty="0"/>
            <a:t>Chefsygeplejerske </a:t>
          </a:r>
        </a:p>
        <a:p>
          <a:r>
            <a:rPr lang="da-DK" sz="1800" dirty="0"/>
            <a:t>Sigrid Rasmussen</a:t>
          </a:r>
        </a:p>
        <a:p>
          <a:r>
            <a:rPr lang="da-DK" sz="1800" dirty="0"/>
            <a:t>sigrrasm@rm.dk</a:t>
          </a:r>
        </a:p>
      </dgm:t>
    </dgm:pt>
    <dgm:pt modelId="{E2E10962-B21E-4CEB-A1EB-7AA493375E4E}" type="parTrans" cxnId="{2DA1478E-154B-4B11-82FC-E3EBE8208B8F}">
      <dgm:prSet/>
      <dgm:spPr/>
      <dgm:t>
        <a:bodyPr/>
        <a:lstStyle/>
        <a:p>
          <a:endParaRPr lang="da-DK" sz="1800"/>
        </a:p>
      </dgm:t>
    </dgm:pt>
    <dgm:pt modelId="{1636DF28-5A30-4122-BE47-485E3351EDE2}" type="sibTrans" cxnId="{2DA1478E-154B-4B11-82FC-E3EBE8208B8F}">
      <dgm:prSet/>
      <dgm:spPr/>
      <dgm:t>
        <a:bodyPr/>
        <a:lstStyle/>
        <a:p>
          <a:endParaRPr lang="da-DK" sz="1800"/>
        </a:p>
      </dgm:t>
    </dgm:pt>
    <dgm:pt modelId="{4B3CA194-5B06-4EDA-AE7B-571EE46B1BDC}">
      <dgm:prSet phldrT="[Tekst]" custT="1"/>
      <dgm:spPr/>
      <dgm:t>
        <a:bodyPr/>
        <a:lstStyle/>
        <a:p>
          <a:r>
            <a:rPr lang="da-DK" sz="1800" dirty="0"/>
            <a:t>Daglig </a:t>
          </a:r>
        </a:p>
        <a:p>
          <a:r>
            <a:rPr lang="da-DK" sz="1800" dirty="0"/>
            <a:t>arbejdsmiljøleder</a:t>
          </a:r>
        </a:p>
      </dgm:t>
    </dgm:pt>
    <dgm:pt modelId="{33DF7EC5-9410-4CC9-B124-CD692B56A9F8}" type="parTrans" cxnId="{854468C8-BCDA-470A-8FFB-73F88C1A2D51}">
      <dgm:prSet/>
      <dgm:spPr/>
      <dgm:t>
        <a:bodyPr/>
        <a:lstStyle/>
        <a:p>
          <a:endParaRPr lang="da-DK" sz="1800"/>
        </a:p>
      </dgm:t>
    </dgm:pt>
    <dgm:pt modelId="{EB1220CB-42C5-4CCD-96AA-295F89BD2D81}" type="sibTrans" cxnId="{854468C8-BCDA-470A-8FFB-73F88C1A2D51}">
      <dgm:prSet/>
      <dgm:spPr/>
      <dgm:t>
        <a:bodyPr/>
        <a:lstStyle/>
        <a:p>
          <a:endParaRPr lang="da-DK" sz="1800"/>
        </a:p>
      </dgm:t>
    </dgm:pt>
    <dgm:pt modelId="{A7C66443-5CD4-433B-8E3C-BF5677C15970}">
      <dgm:prSet phldrT="[Tekst]" custT="1"/>
      <dgm:spPr/>
      <dgm:t>
        <a:bodyPr/>
        <a:lstStyle/>
        <a:p>
          <a:r>
            <a:rPr lang="da-DK" sz="1800"/>
            <a:t>Arbejdsleder</a:t>
          </a:r>
        </a:p>
        <a:p>
          <a:r>
            <a:rPr lang="da-DK" sz="1800"/>
            <a:t>repræsentanter</a:t>
          </a:r>
        </a:p>
      </dgm:t>
    </dgm:pt>
    <dgm:pt modelId="{95807490-0B1E-4746-8156-82EF230F1D4D}" type="parTrans" cxnId="{C48DB004-33EC-48C7-A47D-2F71E6E99F7D}">
      <dgm:prSet/>
      <dgm:spPr/>
      <dgm:t>
        <a:bodyPr/>
        <a:lstStyle/>
        <a:p>
          <a:endParaRPr lang="da-DK" sz="1800"/>
        </a:p>
      </dgm:t>
    </dgm:pt>
    <dgm:pt modelId="{CE53711E-4628-4C45-A51A-5315107378BB}" type="sibTrans" cxnId="{C48DB004-33EC-48C7-A47D-2F71E6E99F7D}">
      <dgm:prSet/>
      <dgm:spPr/>
      <dgm:t>
        <a:bodyPr/>
        <a:lstStyle/>
        <a:p>
          <a:endParaRPr lang="da-DK" sz="1800"/>
        </a:p>
      </dgm:t>
    </dgm:pt>
    <dgm:pt modelId="{212ABEB8-58F0-4013-87F9-834B60E29581}">
      <dgm:prSet phldrT="[Tekst]" custT="1"/>
      <dgm:spPr/>
      <dgm:t>
        <a:bodyPr/>
        <a:lstStyle/>
        <a:p>
          <a:r>
            <a:rPr lang="da-DK" sz="1800"/>
            <a:t>Arbejdsmiljø</a:t>
          </a:r>
        </a:p>
        <a:p>
          <a:r>
            <a:rPr lang="da-DK" sz="1800"/>
            <a:t>repræsentanter</a:t>
          </a:r>
        </a:p>
      </dgm:t>
    </dgm:pt>
    <dgm:pt modelId="{5BA2B7AB-2E00-418E-B2CA-FFE3E5F91DE7}" type="parTrans" cxnId="{55490BD0-CCC4-47F6-A7B8-56BD3D0924E9}">
      <dgm:prSet/>
      <dgm:spPr/>
      <dgm:t>
        <a:bodyPr/>
        <a:lstStyle/>
        <a:p>
          <a:endParaRPr lang="da-DK" sz="1800"/>
        </a:p>
      </dgm:t>
    </dgm:pt>
    <dgm:pt modelId="{F65437E3-603D-48A5-943A-3FCF0B1890E8}" type="sibTrans" cxnId="{55490BD0-CCC4-47F6-A7B8-56BD3D0924E9}">
      <dgm:prSet/>
      <dgm:spPr/>
      <dgm:t>
        <a:bodyPr/>
        <a:lstStyle/>
        <a:p>
          <a:endParaRPr lang="da-DK" sz="1800"/>
        </a:p>
      </dgm:t>
    </dgm:pt>
    <dgm:pt modelId="{E129D8DF-B6DE-4ABD-B96E-F25C7CFFB50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sz="1800" dirty="0"/>
            <a:t>Overlæge </a:t>
          </a:r>
        </a:p>
        <a:p>
          <a:r>
            <a:rPr lang="da-DK" sz="1800" dirty="0"/>
            <a:t>Majbritt Jeppesen</a:t>
          </a:r>
        </a:p>
        <a:p>
          <a:r>
            <a:rPr lang="da-DK" sz="1800" dirty="0"/>
            <a:t>majbjepp@rm.dk</a:t>
          </a:r>
        </a:p>
      </dgm:t>
    </dgm:pt>
    <dgm:pt modelId="{2D37A378-1D4D-4452-9B8F-1BB0299EAE6D}" type="parTrans" cxnId="{7F1EBC29-19F2-4E37-8FCD-2FCF1CD1CA69}">
      <dgm:prSet/>
      <dgm:spPr/>
      <dgm:t>
        <a:bodyPr/>
        <a:lstStyle/>
        <a:p>
          <a:endParaRPr lang="da-DK" sz="1800"/>
        </a:p>
      </dgm:t>
    </dgm:pt>
    <dgm:pt modelId="{C659CE36-A328-4BC8-94A2-19ACC8673D43}" type="sibTrans" cxnId="{7F1EBC29-19F2-4E37-8FCD-2FCF1CD1CA69}">
      <dgm:prSet/>
      <dgm:spPr/>
      <dgm:t>
        <a:bodyPr/>
        <a:lstStyle/>
        <a:p>
          <a:endParaRPr lang="da-DK" sz="1800"/>
        </a:p>
      </dgm:t>
    </dgm:pt>
    <dgm:pt modelId="{1D213DCD-A113-455E-B947-32EB8675AD2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sz="1800" dirty="0"/>
            <a:t>Uddannelseslæge </a:t>
          </a:r>
        </a:p>
        <a:p>
          <a:r>
            <a:rPr lang="da-DK" sz="1800" dirty="0"/>
            <a:t>Nina Breinholt Stærke</a:t>
          </a:r>
        </a:p>
        <a:p>
          <a:r>
            <a:rPr lang="da-DK" sz="1800" dirty="0"/>
            <a:t>ninase@rm.dk</a:t>
          </a:r>
        </a:p>
      </dgm:t>
    </dgm:pt>
    <dgm:pt modelId="{E332D551-B07A-43A5-93AD-B22CA2837B6D}" type="parTrans" cxnId="{E029B95A-241A-4E81-A377-EFFCBB911FB1}">
      <dgm:prSet/>
      <dgm:spPr/>
      <dgm:t>
        <a:bodyPr/>
        <a:lstStyle/>
        <a:p>
          <a:endParaRPr lang="da-DK" sz="1800"/>
        </a:p>
      </dgm:t>
    </dgm:pt>
    <dgm:pt modelId="{7D590657-5902-430A-929B-E8B732898E92}" type="sibTrans" cxnId="{E029B95A-241A-4E81-A377-EFFCBB911FB1}">
      <dgm:prSet/>
      <dgm:spPr/>
      <dgm:t>
        <a:bodyPr/>
        <a:lstStyle/>
        <a:p>
          <a:endParaRPr lang="da-DK" sz="1800"/>
        </a:p>
      </dgm:t>
    </dgm:pt>
    <dgm:pt modelId="{EBC49C6A-A71A-47D6-BD4D-16594F2D6AB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sz="1800" dirty="0"/>
            <a:t>Laboratoriemanager</a:t>
          </a:r>
        </a:p>
        <a:p>
          <a:r>
            <a:rPr lang="da-DK" sz="1800" dirty="0"/>
            <a:t>Johanne Zimmer Kjæhr</a:t>
          </a:r>
        </a:p>
        <a:p>
          <a:r>
            <a:rPr lang="da-DK" sz="1800" dirty="0"/>
            <a:t>johanne.zimmer@rm.dk</a:t>
          </a:r>
        </a:p>
      </dgm:t>
    </dgm:pt>
    <dgm:pt modelId="{747EAE36-41DF-4685-8E93-38BC04AC4FD4}" type="parTrans" cxnId="{7EA5ED8F-1FD2-4A70-A848-4EA4FBD9F9EE}">
      <dgm:prSet/>
      <dgm:spPr/>
      <dgm:t>
        <a:bodyPr/>
        <a:lstStyle/>
        <a:p>
          <a:endParaRPr lang="da-DK" sz="1800"/>
        </a:p>
      </dgm:t>
    </dgm:pt>
    <dgm:pt modelId="{99450A1D-BDE5-43D7-99A8-D71D9A4F1F37}" type="sibTrans" cxnId="{7EA5ED8F-1FD2-4A70-A848-4EA4FBD9F9EE}">
      <dgm:prSet/>
      <dgm:spPr/>
      <dgm:t>
        <a:bodyPr/>
        <a:lstStyle/>
        <a:p>
          <a:endParaRPr lang="da-DK" sz="1800"/>
        </a:p>
      </dgm:t>
    </dgm:pt>
    <dgm:pt modelId="{CC80D222-BFDF-45BB-8388-3FF1D71E7C00}" type="pres">
      <dgm:prSet presAssocID="{3D098F3A-6A63-4148-8739-672DFFD572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AAF3AD-60BF-44EE-B77E-928AED7ADA9A}" type="pres">
      <dgm:prSet presAssocID="{3D098F3A-6A63-4148-8739-672DFFD57209}" presName="hierFlow" presStyleCnt="0"/>
      <dgm:spPr/>
    </dgm:pt>
    <dgm:pt modelId="{FB80BACE-B2D2-4A25-80FE-922D1EB365C9}" type="pres">
      <dgm:prSet presAssocID="{3D098F3A-6A63-4148-8739-672DFFD57209}" presName="firstBuf" presStyleCnt="0"/>
      <dgm:spPr/>
    </dgm:pt>
    <dgm:pt modelId="{C5AE8696-EDDD-4B3C-BA5B-CCF237505022}" type="pres">
      <dgm:prSet presAssocID="{3D098F3A-6A63-4148-8739-672DFFD572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AF78502-2D05-478B-84D1-75942FAE36CC}" type="pres">
      <dgm:prSet presAssocID="{14768223-2D52-47B0-AB51-7B25EB87EB6B}" presName="Name14" presStyleCnt="0"/>
      <dgm:spPr/>
    </dgm:pt>
    <dgm:pt modelId="{B701A7B4-FC10-4E80-A166-48E7BAC130DA}" type="pres">
      <dgm:prSet presAssocID="{14768223-2D52-47B0-AB51-7B25EB87EB6B}" presName="level1Shape" presStyleLbl="node0" presStyleIdx="0" presStyleCnt="1" custScaleX="342213">
        <dgm:presLayoutVars>
          <dgm:chPref val="3"/>
        </dgm:presLayoutVars>
      </dgm:prSet>
      <dgm:spPr/>
    </dgm:pt>
    <dgm:pt modelId="{5305074F-FC37-48F0-99D9-F18DBA538ED5}" type="pres">
      <dgm:prSet presAssocID="{14768223-2D52-47B0-AB51-7B25EB87EB6B}" presName="hierChild2" presStyleCnt="0"/>
      <dgm:spPr/>
    </dgm:pt>
    <dgm:pt modelId="{77A273D3-0B3A-4DBA-8560-95D70F7430F4}" type="pres">
      <dgm:prSet presAssocID="{2D37A378-1D4D-4452-9B8F-1BB0299EAE6D}" presName="Name19" presStyleLbl="parChTrans1D2" presStyleIdx="0" presStyleCnt="1"/>
      <dgm:spPr/>
    </dgm:pt>
    <dgm:pt modelId="{80F045AE-FD44-4C28-BB39-5BEB2783817C}" type="pres">
      <dgm:prSet presAssocID="{E129D8DF-B6DE-4ABD-B96E-F25C7CFFB501}" presName="Name21" presStyleCnt="0"/>
      <dgm:spPr/>
    </dgm:pt>
    <dgm:pt modelId="{B1652F3C-C074-41FB-AF46-9A485F2B4C90}" type="pres">
      <dgm:prSet presAssocID="{E129D8DF-B6DE-4ABD-B96E-F25C7CFFB501}" presName="level2Shape" presStyleLbl="node2" presStyleIdx="0" presStyleCnt="1" custScaleX="315580"/>
      <dgm:spPr/>
    </dgm:pt>
    <dgm:pt modelId="{5ECFD470-CA97-4837-8B12-6B3B936E9075}" type="pres">
      <dgm:prSet presAssocID="{E129D8DF-B6DE-4ABD-B96E-F25C7CFFB501}" presName="hierChild3" presStyleCnt="0"/>
      <dgm:spPr/>
    </dgm:pt>
    <dgm:pt modelId="{AED19681-D536-45CD-91E0-7F981836568B}" type="pres">
      <dgm:prSet presAssocID="{E332D551-B07A-43A5-93AD-B22CA2837B6D}" presName="Name19" presStyleLbl="parChTrans1D3" presStyleIdx="0" presStyleCnt="2"/>
      <dgm:spPr/>
    </dgm:pt>
    <dgm:pt modelId="{5F5C64BF-6F5E-4E9B-ABA4-4D98A3EB0A10}" type="pres">
      <dgm:prSet presAssocID="{1D213DCD-A113-455E-B947-32EB8675AD26}" presName="Name21" presStyleCnt="0"/>
      <dgm:spPr/>
    </dgm:pt>
    <dgm:pt modelId="{A5B1078A-FD07-4333-90F9-031A3259A6F4}" type="pres">
      <dgm:prSet presAssocID="{1D213DCD-A113-455E-B947-32EB8675AD26}" presName="level2Shape" presStyleLbl="node3" presStyleIdx="0" presStyleCnt="2" custScaleX="224859"/>
      <dgm:spPr/>
    </dgm:pt>
    <dgm:pt modelId="{F81CC267-E95F-464D-AB8C-1EF1693EE9FF}" type="pres">
      <dgm:prSet presAssocID="{1D213DCD-A113-455E-B947-32EB8675AD26}" presName="hierChild3" presStyleCnt="0"/>
      <dgm:spPr/>
    </dgm:pt>
    <dgm:pt modelId="{E5489846-963F-41D1-B287-6268B4545879}" type="pres">
      <dgm:prSet presAssocID="{747EAE36-41DF-4685-8E93-38BC04AC4FD4}" presName="Name19" presStyleLbl="parChTrans1D3" presStyleIdx="1" presStyleCnt="2"/>
      <dgm:spPr/>
    </dgm:pt>
    <dgm:pt modelId="{71C0E08A-3092-4D6B-A008-F1C1B8E5DFF5}" type="pres">
      <dgm:prSet presAssocID="{EBC49C6A-A71A-47D6-BD4D-16594F2D6ABB}" presName="Name21" presStyleCnt="0"/>
      <dgm:spPr/>
    </dgm:pt>
    <dgm:pt modelId="{E1CCB485-5420-427A-8FAF-63B7C1E52617}" type="pres">
      <dgm:prSet presAssocID="{EBC49C6A-A71A-47D6-BD4D-16594F2D6ABB}" presName="level2Shape" presStyleLbl="node3" presStyleIdx="1" presStyleCnt="2" custScaleX="229247"/>
      <dgm:spPr/>
    </dgm:pt>
    <dgm:pt modelId="{B6BF0D84-D74B-4259-B1BC-9645462E7262}" type="pres">
      <dgm:prSet presAssocID="{EBC49C6A-A71A-47D6-BD4D-16594F2D6ABB}" presName="hierChild3" presStyleCnt="0"/>
      <dgm:spPr/>
    </dgm:pt>
    <dgm:pt modelId="{616CD6AE-8BB9-473E-B205-ECB3C30F0D32}" type="pres">
      <dgm:prSet presAssocID="{3D098F3A-6A63-4148-8739-672DFFD57209}" presName="bgShapesFlow" presStyleCnt="0"/>
      <dgm:spPr/>
    </dgm:pt>
    <dgm:pt modelId="{2C49139B-CFD1-4EE4-B330-8397D3C6433C}" type="pres">
      <dgm:prSet presAssocID="{4B3CA194-5B06-4EDA-AE7B-571EE46B1BDC}" presName="rectComp" presStyleCnt="0"/>
      <dgm:spPr/>
    </dgm:pt>
    <dgm:pt modelId="{5488C930-053E-4885-89A2-57A9832CEC94}" type="pres">
      <dgm:prSet presAssocID="{4B3CA194-5B06-4EDA-AE7B-571EE46B1BDC}" presName="bgRect" presStyleLbl="bgShp" presStyleIdx="0" presStyleCnt="3"/>
      <dgm:spPr/>
    </dgm:pt>
    <dgm:pt modelId="{0AB5A668-A614-4C56-B2A0-FCE36D9850EF}" type="pres">
      <dgm:prSet presAssocID="{4B3CA194-5B06-4EDA-AE7B-571EE46B1BDC}" presName="bgRectTx" presStyleLbl="bgShp" presStyleIdx="0" presStyleCnt="3">
        <dgm:presLayoutVars>
          <dgm:bulletEnabled val="1"/>
        </dgm:presLayoutVars>
      </dgm:prSet>
      <dgm:spPr/>
    </dgm:pt>
    <dgm:pt modelId="{82AF3F0E-3BF4-4BAD-AD26-245D41C2FE32}" type="pres">
      <dgm:prSet presAssocID="{4B3CA194-5B06-4EDA-AE7B-571EE46B1BDC}" presName="spComp" presStyleCnt="0"/>
      <dgm:spPr/>
    </dgm:pt>
    <dgm:pt modelId="{4CB3A54F-296F-4E07-B2E8-6A1D502F2412}" type="pres">
      <dgm:prSet presAssocID="{4B3CA194-5B06-4EDA-AE7B-571EE46B1BDC}" presName="vSp" presStyleCnt="0"/>
      <dgm:spPr/>
    </dgm:pt>
    <dgm:pt modelId="{2CE0D6B0-902E-41B1-86D7-C023D2413485}" type="pres">
      <dgm:prSet presAssocID="{A7C66443-5CD4-433B-8E3C-BF5677C15970}" presName="rectComp" presStyleCnt="0"/>
      <dgm:spPr/>
    </dgm:pt>
    <dgm:pt modelId="{5759BB6D-3439-4C6D-8447-116614A46459}" type="pres">
      <dgm:prSet presAssocID="{A7C66443-5CD4-433B-8E3C-BF5677C15970}" presName="bgRect" presStyleLbl="bgShp" presStyleIdx="1" presStyleCnt="3"/>
      <dgm:spPr/>
    </dgm:pt>
    <dgm:pt modelId="{F31ECE6A-BB51-439D-8D87-642B3FDD390C}" type="pres">
      <dgm:prSet presAssocID="{A7C66443-5CD4-433B-8E3C-BF5677C15970}" presName="bgRectTx" presStyleLbl="bgShp" presStyleIdx="1" presStyleCnt="3">
        <dgm:presLayoutVars>
          <dgm:bulletEnabled val="1"/>
        </dgm:presLayoutVars>
      </dgm:prSet>
      <dgm:spPr/>
    </dgm:pt>
    <dgm:pt modelId="{03B00663-4773-4D97-B34C-09CE13224F92}" type="pres">
      <dgm:prSet presAssocID="{A7C66443-5CD4-433B-8E3C-BF5677C15970}" presName="spComp" presStyleCnt="0"/>
      <dgm:spPr/>
    </dgm:pt>
    <dgm:pt modelId="{4A0786FC-868E-45E0-892B-C8661F3F3F89}" type="pres">
      <dgm:prSet presAssocID="{A7C66443-5CD4-433B-8E3C-BF5677C15970}" presName="vSp" presStyleCnt="0"/>
      <dgm:spPr/>
    </dgm:pt>
    <dgm:pt modelId="{583197EF-2DAE-4EA8-851E-466191A42548}" type="pres">
      <dgm:prSet presAssocID="{212ABEB8-58F0-4013-87F9-834B60E29581}" presName="rectComp" presStyleCnt="0"/>
      <dgm:spPr/>
    </dgm:pt>
    <dgm:pt modelId="{B73B520C-A417-45FB-8A3D-4C6A43035E68}" type="pres">
      <dgm:prSet presAssocID="{212ABEB8-58F0-4013-87F9-834B60E29581}" presName="bgRect" presStyleLbl="bgShp" presStyleIdx="2" presStyleCnt="3"/>
      <dgm:spPr/>
    </dgm:pt>
    <dgm:pt modelId="{E7C739E9-407B-4E42-BA7A-BC7E2FFA035E}" type="pres">
      <dgm:prSet presAssocID="{212ABEB8-58F0-4013-87F9-834B60E2958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48DB004-33EC-48C7-A47D-2F71E6E99F7D}" srcId="{3D098F3A-6A63-4148-8739-672DFFD57209}" destId="{A7C66443-5CD4-433B-8E3C-BF5677C15970}" srcOrd="2" destOrd="0" parTransId="{95807490-0B1E-4746-8156-82EF230F1D4D}" sibTransId="{CE53711E-4628-4C45-A51A-5315107378BB}"/>
    <dgm:cxn modelId="{7F1EBC29-19F2-4E37-8FCD-2FCF1CD1CA69}" srcId="{14768223-2D52-47B0-AB51-7B25EB87EB6B}" destId="{E129D8DF-B6DE-4ABD-B96E-F25C7CFFB501}" srcOrd="0" destOrd="0" parTransId="{2D37A378-1D4D-4452-9B8F-1BB0299EAE6D}" sibTransId="{C659CE36-A328-4BC8-94A2-19ACC8673D43}"/>
    <dgm:cxn modelId="{8706642E-8D69-46BB-B7C0-985623D4A717}" type="presOf" srcId="{14768223-2D52-47B0-AB51-7B25EB87EB6B}" destId="{B701A7B4-FC10-4E80-A166-48E7BAC130DA}" srcOrd="0" destOrd="0" presId="urn:microsoft.com/office/officeart/2005/8/layout/hierarchy6"/>
    <dgm:cxn modelId="{0F35B347-D300-4688-B86E-7177850D07E4}" type="presOf" srcId="{A7C66443-5CD4-433B-8E3C-BF5677C15970}" destId="{5759BB6D-3439-4C6D-8447-116614A46459}" srcOrd="0" destOrd="0" presId="urn:microsoft.com/office/officeart/2005/8/layout/hierarchy6"/>
    <dgm:cxn modelId="{1FCC0F69-2184-49A8-8ABD-DF1D9776753E}" type="presOf" srcId="{4B3CA194-5B06-4EDA-AE7B-571EE46B1BDC}" destId="{5488C930-053E-4885-89A2-57A9832CEC94}" srcOrd="0" destOrd="0" presId="urn:microsoft.com/office/officeart/2005/8/layout/hierarchy6"/>
    <dgm:cxn modelId="{B62CF976-3BB5-4F6E-A339-691BAE0212C7}" type="presOf" srcId="{EBC49C6A-A71A-47D6-BD4D-16594F2D6ABB}" destId="{E1CCB485-5420-427A-8FAF-63B7C1E52617}" srcOrd="0" destOrd="0" presId="urn:microsoft.com/office/officeart/2005/8/layout/hierarchy6"/>
    <dgm:cxn modelId="{E029B95A-241A-4E81-A377-EFFCBB911FB1}" srcId="{E129D8DF-B6DE-4ABD-B96E-F25C7CFFB501}" destId="{1D213DCD-A113-455E-B947-32EB8675AD26}" srcOrd="0" destOrd="0" parTransId="{E332D551-B07A-43A5-93AD-B22CA2837B6D}" sibTransId="{7D590657-5902-430A-929B-E8B732898E92}"/>
    <dgm:cxn modelId="{D7BC288B-2A14-4CE6-9229-F4B67639EBE5}" type="presOf" srcId="{2D37A378-1D4D-4452-9B8F-1BB0299EAE6D}" destId="{77A273D3-0B3A-4DBA-8560-95D70F7430F4}" srcOrd="0" destOrd="0" presId="urn:microsoft.com/office/officeart/2005/8/layout/hierarchy6"/>
    <dgm:cxn modelId="{2DA1478E-154B-4B11-82FC-E3EBE8208B8F}" srcId="{3D098F3A-6A63-4148-8739-672DFFD57209}" destId="{14768223-2D52-47B0-AB51-7B25EB87EB6B}" srcOrd="0" destOrd="0" parTransId="{E2E10962-B21E-4CEB-A1EB-7AA493375E4E}" sibTransId="{1636DF28-5A30-4122-BE47-485E3351EDE2}"/>
    <dgm:cxn modelId="{7EA5ED8F-1FD2-4A70-A848-4EA4FBD9F9EE}" srcId="{E129D8DF-B6DE-4ABD-B96E-F25C7CFFB501}" destId="{EBC49C6A-A71A-47D6-BD4D-16594F2D6ABB}" srcOrd="1" destOrd="0" parTransId="{747EAE36-41DF-4685-8E93-38BC04AC4FD4}" sibTransId="{99450A1D-BDE5-43D7-99A8-D71D9A4F1F37}"/>
    <dgm:cxn modelId="{BDC3B9AE-B530-40F8-B1F7-06742E5BB539}" type="presOf" srcId="{3D098F3A-6A63-4148-8739-672DFFD57209}" destId="{CC80D222-BFDF-45BB-8388-3FF1D71E7C00}" srcOrd="0" destOrd="0" presId="urn:microsoft.com/office/officeart/2005/8/layout/hierarchy6"/>
    <dgm:cxn modelId="{585380BD-9930-4843-BC27-561682906BE1}" type="presOf" srcId="{212ABEB8-58F0-4013-87F9-834B60E29581}" destId="{E7C739E9-407B-4E42-BA7A-BC7E2FFA035E}" srcOrd="1" destOrd="0" presId="urn:microsoft.com/office/officeart/2005/8/layout/hierarchy6"/>
    <dgm:cxn modelId="{854468C8-BCDA-470A-8FFB-73F88C1A2D51}" srcId="{3D098F3A-6A63-4148-8739-672DFFD57209}" destId="{4B3CA194-5B06-4EDA-AE7B-571EE46B1BDC}" srcOrd="1" destOrd="0" parTransId="{33DF7EC5-9410-4CC9-B124-CD692B56A9F8}" sibTransId="{EB1220CB-42C5-4CCD-96AA-295F89BD2D81}"/>
    <dgm:cxn modelId="{0A0C9FC9-9159-43B1-B9F4-A1A06099168A}" type="presOf" srcId="{E332D551-B07A-43A5-93AD-B22CA2837B6D}" destId="{AED19681-D536-45CD-91E0-7F981836568B}" srcOrd="0" destOrd="0" presId="urn:microsoft.com/office/officeart/2005/8/layout/hierarchy6"/>
    <dgm:cxn modelId="{105252CB-5FDC-49D4-BA3B-9505939701AC}" type="presOf" srcId="{212ABEB8-58F0-4013-87F9-834B60E29581}" destId="{B73B520C-A417-45FB-8A3D-4C6A43035E68}" srcOrd="0" destOrd="0" presId="urn:microsoft.com/office/officeart/2005/8/layout/hierarchy6"/>
    <dgm:cxn modelId="{E86E3ACE-B040-4DFF-ABD9-C221327A8C11}" type="presOf" srcId="{A7C66443-5CD4-433B-8E3C-BF5677C15970}" destId="{F31ECE6A-BB51-439D-8D87-642B3FDD390C}" srcOrd="1" destOrd="0" presId="urn:microsoft.com/office/officeart/2005/8/layout/hierarchy6"/>
    <dgm:cxn modelId="{55490BD0-CCC4-47F6-A7B8-56BD3D0924E9}" srcId="{3D098F3A-6A63-4148-8739-672DFFD57209}" destId="{212ABEB8-58F0-4013-87F9-834B60E29581}" srcOrd="3" destOrd="0" parTransId="{5BA2B7AB-2E00-418E-B2CA-FFE3E5F91DE7}" sibTransId="{F65437E3-603D-48A5-943A-3FCF0B1890E8}"/>
    <dgm:cxn modelId="{82BAF9D3-7108-456D-A565-1E317DF52A0A}" type="presOf" srcId="{1D213DCD-A113-455E-B947-32EB8675AD26}" destId="{A5B1078A-FD07-4333-90F9-031A3259A6F4}" srcOrd="0" destOrd="0" presId="urn:microsoft.com/office/officeart/2005/8/layout/hierarchy6"/>
    <dgm:cxn modelId="{FF422CDC-D671-4C10-BAF4-F9D85610F552}" type="presOf" srcId="{4B3CA194-5B06-4EDA-AE7B-571EE46B1BDC}" destId="{0AB5A668-A614-4C56-B2A0-FCE36D9850EF}" srcOrd="1" destOrd="0" presId="urn:microsoft.com/office/officeart/2005/8/layout/hierarchy6"/>
    <dgm:cxn modelId="{C765B0EB-FB43-4E10-9864-72BFCDC14F96}" type="presOf" srcId="{747EAE36-41DF-4685-8E93-38BC04AC4FD4}" destId="{E5489846-963F-41D1-B287-6268B4545879}" srcOrd="0" destOrd="0" presId="urn:microsoft.com/office/officeart/2005/8/layout/hierarchy6"/>
    <dgm:cxn modelId="{5E9A8CFB-D692-4074-9A31-2DFDA6653689}" type="presOf" srcId="{E129D8DF-B6DE-4ABD-B96E-F25C7CFFB501}" destId="{B1652F3C-C074-41FB-AF46-9A485F2B4C90}" srcOrd="0" destOrd="0" presId="urn:microsoft.com/office/officeart/2005/8/layout/hierarchy6"/>
    <dgm:cxn modelId="{6125E6CD-142D-4312-A881-89DAFFD39122}" type="presParOf" srcId="{CC80D222-BFDF-45BB-8388-3FF1D71E7C00}" destId="{4AAAF3AD-60BF-44EE-B77E-928AED7ADA9A}" srcOrd="0" destOrd="0" presId="urn:microsoft.com/office/officeart/2005/8/layout/hierarchy6"/>
    <dgm:cxn modelId="{9544F04A-5AF0-44C6-B02C-94A12B4F34D0}" type="presParOf" srcId="{4AAAF3AD-60BF-44EE-B77E-928AED7ADA9A}" destId="{FB80BACE-B2D2-4A25-80FE-922D1EB365C9}" srcOrd="0" destOrd="0" presId="urn:microsoft.com/office/officeart/2005/8/layout/hierarchy6"/>
    <dgm:cxn modelId="{99AE00A7-38AE-4F29-88F4-4BC9ABE3DC39}" type="presParOf" srcId="{4AAAF3AD-60BF-44EE-B77E-928AED7ADA9A}" destId="{C5AE8696-EDDD-4B3C-BA5B-CCF237505022}" srcOrd="1" destOrd="0" presId="urn:microsoft.com/office/officeart/2005/8/layout/hierarchy6"/>
    <dgm:cxn modelId="{D72B9C88-263C-4B11-9882-27060BC42C67}" type="presParOf" srcId="{C5AE8696-EDDD-4B3C-BA5B-CCF237505022}" destId="{DAF78502-2D05-478B-84D1-75942FAE36CC}" srcOrd="0" destOrd="0" presId="urn:microsoft.com/office/officeart/2005/8/layout/hierarchy6"/>
    <dgm:cxn modelId="{C516CA48-814F-459E-B0D9-E09C8BBC5A07}" type="presParOf" srcId="{DAF78502-2D05-478B-84D1-75942FAE36CC}" destId="{B701A7B4-FC10-4E80-A166-48E7BAC130DA}" srcOrd="0" destOrd="0" presId="urn:microsoft.com/office/officeart/2005/8/layout/hierarchy6"/>
    <dgm:cxn modelId="{2CF49175-EE59-4CA8-82D6-2B4C88BB3544}" type="presParOf" srcId="{DAF78502-2D05-478B-84D1-75942FAE36CC}" destId="{5305074F-FC37-48F0-99D9-F18DBA538ED5}" srcOrd="1" destOrd="0" presId="urn:microsoft.com/office/officeart/2005/8/layout/hierarchy6"/>
    <dgm:cxn modelId="{FC424FAB-FDAE-4A36-A48C-BC0D21867776}" type="presParOf" srcId="{5305074F-FC37-48F0-99D9-F18DBA538ED5}" destId="{77A273D3-0B3A-4DBA-8560-95D70F7430F4}" srcOrd="0" destOrd="0" presId="urn:microsoft.com/office/officeart/2005/8/layout/hierarchy6"/>
    <dgm:cxn modelId="{7797A860-8494-4170-B0C3-247924060BB7}" type="presParOf" srcId="{5305074F-FC37-48F0-99D9-F18DBA538ED5}" destId="{80F045AE-FD44-4C28-BB39-5BEB2783817C}" srcOrd="1" destOrd="0" presId="urn:microsoft.com/office/officeart/2005/8/layout/hierarchy6"/>
    <dgm:cxn modelId="{053C33B7-38B7-456B-B867-DA782A29D4F4}" type="presParOf" srcId="{80F045AE-FD44-4C28-BB39-5BEB2783817C}" destId="{B1652F3C-C074-41FB-AF46-9A485F2B4C90}" srcOrd="0" destOrd="0" presId="urn:microsoft.com/office/officeart/2005/8/layout/hierarchy6"/>
    <dgm:cxn modelId="{3F4B7A2E-8105-41D3-B659-06E645F0F3AB}" type="presParOf" srcId="{80F045AE-FD44-4C28-BB39-5BEB2783817C}" destId="{5ECFD470-CA97-4837-8B12-6B3B936E9075}" srcOrd="1" destOrd="0" presId="urn:microsoft.com/office/officeart/2005/8/layout/hierarchy6"/>
    <dgm:cxn modelId="{4DF38AB4-0D56-4643-B78C-A0E343E5E67F}" type="presParOf" srcId="{5ECFD470-CA97-4837-8B12-6B3B936E9075}" destId="{AED19681-D536-45CD-91E0-7F981836568B}" srcOrd="0" destOrd="0" presId="urn:microsoft.com/office/officeart/2005/8/layout/hierarchy6"/>
    <dgm:cxn modelId="{29C238CF-5D5E-44D2-A42E-BBAE8494ECB8}" type="presParOf" srcId="{5ECFD470-CA97-4837-8B12-6B3B936E9075}" destId="{5F5C64BF-6F5E-4E9B-ABA4-4D98A3EB0A10}" srcOrd="1" destOrd="0" presId="urn:microsoft.com/office/officeart/2005/8/layout/hierarchy6"/>
    <dgm:cxn modelId="{E17CC515-C579-4886-A45A-007A6FB004F0}" type="presParOf" srcId="{5F5C64BF-6F5E-4E9B-ABA4-4D98A3EB0A10}" destId="{A5B1078A-FD07-4333-90F9-031A3259A6F4}" srcOrd="0" destOrd="0" presId="urn:microsoft.com/office/officeart/2005/8/layout/hierarchy6"/>
    <dgm:cxn modelId="{B073DDB7-2AE6-44FD-8114-D5142391654D}" type="presParOf" srcId="{5F5C64BF-6F5E-4E9B-ABA4-4D98A3EB0A10}" destId="{F81CC267-E95F-464D-AB8C-1EF1693EE9FF}" srcOrd="1" destOrd="0" presId="urn:microsoft.com/office/officeart/2005/8/layout/hierarchy6"/>
    <dgm:cxn modelId="{DBDE58CC-E451-486D-898C-4E5546CD2C5E}" type="presParOf" srcId="{5ECFD470-CA97-4837-8B12-6B3B936E9075}" destId="{E5489846-963F-41D1-B287-6268B4545879}" srcOrd="2" destOrd="0" presId="urn:microsoft.com/office/officeart/2005/8/layout/hierarchy6"/>
    <dgm:cxn modelId="{54FF6A76-BED1-46B5-AEAA-8970654E6CA6}" type="presParOf" srcId="{5ECFD470-CA97-4837-8B12-6B3B936E9075}" destId="{71C0E08A-3092-4D6B-A008-F1C1B8E5DFF5}" srcOrd="3" destOrd="0" presId="urn:microsoft.com/office/officeart/2005/8/layout/hierarchy6"/>
    <dgm:cxn modelId="{5FF736EE-5956-4367-A226-A6ACE5EBC824}" type="presParOf" srcId="{71C0E08A-3092-4D6B-A008-F1C1B8E5DFF5}" destId="{E1CCB485-5420-427A-8FAF-63B7C1E52617}" srcOrd="0" destOrd="0" presId="urn:microsoft.com/office/officeart/2005/8/layout/hierarchy6"/>
    <dgm:cxn modelId="{08391458-2291-4477-9FBA-8AD0535BB726}" type="presParOf" srcId="{71C0E08A-3092-4D6B-A008-F1C1B8E5DFF5}" destId="{B6BF0D84-D74B-4259-B1BC-9645462E7262}" srcOrd="1" destOrd="0" presId="urn:microsoft.com/office/officeart/2005/8/layout/hierarchy6"/>
    <dgm:cxn modelId="{5F05AF77-F35B-4B96-9644-CD4242AB5133}" type="presParOf" srcId="{CC80D222-BFDF-45BB-8388-3FF1D71E7C00}" destId="{616CD6AE-8BB9-473E-B205-ECB3C30F0D32}" srcOrd="1" destOrd="0" presId="urn:microsoft.com/office/officeart/2005/8/layout/hierarchy6"/>
    <dgm:cxn modelId="{133AAAFB-7620-455C-8AF6-37B541F563F6}" type="presParOf" srcId="{616CD6AE-8BB9-473E-B205-ECB3C30F0D32}" destId="{2C49139B-CFD1-4EE4-B330-8397D3C6433C}" srcOrd="0" destOrd="0" presId="urn:microsoft.com/office/officeart/2005/8/layout/hierarchy6"/>
    <dgm:cxn modelId="{C360B7F7-2F9A-4E8F-9614-E964BD24B48D}" type="presParOf" srcId="{2C49139B-CFD1-4EE4-B330-8397D3C6433C}" destId="{5488C930-053E-4885-89A2-57A9832CEC94}" srcOrd="0" destOrd="0" presId="urn:microsoft.com/office/officeart/2005/8/layout/hierarchy6"/>
    <dgm:cxn modelId="{3145FCBF-F015-4F35-AF18-FCF6D8D3B158}" type="presParOf" srcId="{2C49139B-CFD1-4EE4-B330-8397D3C6433C}" destId="{0AB5A668-A614-4C56-B2A0-FCE36D9850EF}" srcOrd="1" destOrd="0" presId="urn:microsoft.com/office/officeart/2005/8/layout/hierarchy6"/>
    <dgm:cxn modelId="{15FCE38E-FD60-41E3-9929-1C5B709FB454}" type="presParOf" srcId="{616CD6AE-8BB9-473E-B205-ECB3C30F0D32}" destId="{82AF3F0E-3BF4-4BAD-AD26-245D41C2FE32}" srcOrd="1" destOrd="0" presId="urn:microsoft.com/office/officeart/2005/8/layout/hierarchy6"/>
    <dgm:cxn modelId="{73D58FA0-7C8C-4051-A67D-B135927ECBF6}" type="presParOf" srcId="{82AF3F0E-3BF4-4BAD-AD26-245D41C2FE32}" destId="{4CB3A54F-296F-4E07-B2E8-6A1D502F2412}" srcOrd="0" destOrd="0" presId="urn:microsoft.com/office/officeart/2005/8/layout/hierarchy6"/>
    <dgm:cxn modelId="{8A96FA19-2D87-4276-B955-A9AD49FB66F5}" type="presParOf" srcId="{616CD6AE-8BB9-473E-B205-ECB3C30F0D32}" destId="{2CE0D6B0-902E-41B1-86D7-C023D2413485}" srcOrd="2" destOrd="0" presId="urn:microsoft.com/office/officeart/2005/8/layout/hierarchy6"/>
    <dgm:cxn modelId="{A19F5C3B-2CA8-4B11-A8CE-C2322D04144C}" type="presParOf" srcId="{2CE0D6B0-902E-41B1-86D7-C023D2413485}" destId="{5759BB6D-3439-4C6D-8447-116614A46459}" srcOrd="0" destOrd="0" presId="urn:microsoft.com/office/officeart/2005/8/layout/hierarchy6"/>
    <dgm:cxn modelId="{5C43E6C5-0A1C-48C2-AEA6-596E28E15E81}" type="presParOf" srcId="{2CE0D6B0-902E-41B1-86D7-C023D2413485}" destId="{F31ECE6A-BB51-439D-8D87-642B3FDD390C}" srcOrd="1" destOrd="0" presId="urn:microsoft.com/office/officeart/2005/8/layout/hierarchy6"/>
    <dgm:cxn modelId="{05FAD71D-E0E5-4495-B99B-CBAB4339905C}" type="presParOf" srcId="{616CD6AE-8BB9-473E-B205-ECB3C30F0D32}" destId="{03B00663-4773-4D97-B34C-09CE13224F92}" srcOrd="3" destOrd="0" presId="urn:microsoft.com/office/officeart/2005/8/layout/hierarchy6"/>
    <dgm:cxn modelId="{B78506E2-86C3-441E-B435-C149069CD630}" type="presParOf" srcId="{03B00663-4773-4D97-B34C-09CE13224F92}" destId="{4A0786FC-868E-45E0-892B-C8661F3F3F89}" srcOrd="0" destOrd="0" presId="urn:microsoft.com/office/officeart/2005/8/layout/hierarchy6"/>
    <dgm:cxn modelId="{0B36FB37-2132-435C-825D-8D6F5BFD97AE}" type="presParOf" srcId="{616CD6AE-8BB9-473E-B205-ECB3C30F0D32}" destId="{583197EF-2DAE-4EA8-851E-466191A42548}" srcOrd="4" destOrd="0" presId="urn:microsoft.com/office/officeart/2005/8/layout/hierarchy6"/>
    <dgm:cxn modelId="{69C9128F-0EE9-4749-BA2C-1E43781C36D4}" type="presParOf" srcId="{583197EF-2DAE-4EA8-851E-466191A42548}" destId="{B73B520C-A417-45FB-8A3D-4C6A43035E68}" srcOrd="0" destOrd="0" presId="urn:microsoft.com/office/officeart/2005/8/layout/hierarchy6"/>
    <dgm:cxn modelId="{439AFC77-82D9-4FA0-A1DB-5209EB7C5B7B}" type="presParOf" srcId="{583197EF-2DAE-4EA8-851E-466191A42548}" destId="{E7C739E9-407B-4E42-BA7A-BC7E2FFA03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520C-A417-45FB-8A3D-4C6A43035E68}">
      <dsp:nvSpPr>
        <dsp:cNvPr id="0" name=""/>
        <dsp:cNvSpPr/>
      </dsp:nvSpPr>
      <dsp:spPr>
        <a:xfrm>
          <a:off x="0" y="4029218"/>
          <a:ext cx="11498187" cy="1291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Arbejdsmiljø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repræsentanter</a:t>
          </a:r>
        </a:p>
      </dsp:txBody>
      <dsp:txXfrm>
        <a:off x="0" y="4029218"/>
        <a:ext cx="3449456" cy="1291300"/>
      </dsp:txXfrm>
    </dsp:sp>
    <dsp:sp modelId="{5759BB6D-3439-4C6D-8447-116614A46459}">
      <dsp:nvSpPr>
        <dsp:cNvPr id="0" name=""/>
        <dsp:cNvSpPr/>
      </dsp:nvSpPr>
      <dsp:spPr>
        <a:xfrm>
          <a:off x="0" y="2522701"/>
          <a:ext cx="11498187" cy="1291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Arbejdsleder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repræsentanter</a:t>
          </a:r>
        </a:p>
      </dsp:txBody>
      <dsp:txXfrm>
        <a:off x="0" y="2522701"/>
        <a:ext cx="3449456" cy="1291300"/>
      </dsp:txXfrm>
    </dsp:sp>
    <dsp:sp modelId="{5488C930-053E-4885-89A2-57A9832CEC94}">
      <dsp:nvSpPr>
        <dsp:cNvPr id="0" name=""/>
        <dsp:cNvSpPr/>
      </dsp:nvSpPr>
      <dsp:spPr>
        <a:xfrm>
          <a:off x="0" y="1016184"/>
          <a:ext cx="11498187" cy="1291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Daglig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arbejdsmiljøleder</a:t>
          </a:r>
        </a:p>
      </dsp:txBody>
      <dsp:txXfrm>
        <a:off x="0" y="1016184"/>
        <a:ext cx="3449456" cy="1291300"/>
      </dsp:txXfrm>
    </dsp:sp>
    <dsp:sp modelId="{B701A7B4-FC10-4E80-A166-48E7BAC130DA}">
      <dsp:nvSpPr>
        <dsp:cNvPr id="0" name=""/>
        <dsp:cNvSpPr/>
      </dsp:nvSpPr>
      <dsp:spPr>
        <a:xfrm>
          <a:off x="4596966" y="1123793"/>
          <a:ext cx="5523746" cy="10760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Chefsygeplejerske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Sigrid Rasmussen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sigrrasm@rm.dk</a:t>
          </a:r>
        </a:p>
      </dsp:txBody>
      <dsp:txXfrm>
        <a:off x="4628483" y="1155310"/>
        <a:ext cx="5460712" cy="1013049"/>
      </dsp:txXfrm>
    </dsp:sp>
    <dsp:sp modelId="{77A273D3-0B3A-4DBA-8560-95D70F7430F4}">
      <dsp:nvSpPr>
        <dsp:cNvPr id="0" name=""/>
        <dsp:cNvSpPr/>
      </dsp:nvSpPr>
      <dsp:spPr>
        <a:xfrm>
          <a:off x="7313119" y="2199876"/>
          <a:ext cx="91440" cy="430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4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52F3C-C074-41FB-AF46-9A485F2B4C90}">
      <dsp:nvSpPr>
        <dsp:cNvPr id="0" name=""/>
        <dsp:cNvSpPr/>
      </dsp:nvSpPr>
      <dsp:spPr>
        <a:xfrm>
          <a:off x="4811911" y="2630310"/>
          <a:ext cx="5093856" cy="10760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Overlæge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Majbritt Jeppesen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majbjepp@rm.dk</a:t>
          </a:r>
        </a:p>
      </dsp:txBody>
      <dsp:txXfrm>
        <a:off x="4843428" y="2661827"/>
        <a:ext cx="5030822" cy="1013049"/>
      </dsp:txXfrm>
    </dsp:sp>
    <dsp:sp modelId="{AED19681-D536-45CD-91E0-7F981836568B}">
      <dsp:nvSpPr>
        <dsp:cNvPr id="0" name=""/>
        <dsp:cNvSpPr/>
      </dsp:nvSpPr>
      <dsp:spPr>
        <a:xfrm>
          <a:off x="5266553" y="3706393"/>
          <a:ext cx="2092285" cy="430433"/>
        </a:xfrm>
        <a:custGeom>
          <a:avLst/>
          <a:gdLst/>
          <a:ahLst/>
          <a:cxnLst/>
          <a:rect l="0" t="0" r="0" b="0"/>
          <a:pathLst>
            <a:path>
              <a:moveTo>
                <a:pt x="2092285" y="0"/>
              </a:moveTo>
              <a:lnTo>
                <a:pt x="2092285" y="215216"/>
              </a:lnTo>
              <a:lnTo>
                <a:pt x="0" y="215216"/>
              </a:lnTo>
              <a:lnTo>
                <a:pt x="0" y="43043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1078A-FD07-4333-90F9-031A3259A6F4}">
      <dsp:nvSpPr>
        <dsp:cNvPr id="0" name=""/>
        <dsp:cNvSpPr/>
      </dsp:nvSpPr>
      <dsp:spPr>
        <a:xfrm>
          <a:off x="3451800" y="4136827"/>
          <a:ext cx="3629506" cy="10760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Uddannelseslæge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Nina Breinholt Stærke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ninase@rm.dk</a:t>
          </a:r>
        </a:p>
      </dsp:txBody>
      <dsp:txXfrm>
        <a:off x="3483317" y="4168344"/>
        <a:ext cx="3566472" cy="1013049"/>
      </dsp:txXfrm>
    </dsp:sp>
    <dsp:sp modelId="{E5489846-963F-41D1-B287-6268B4545879}">
      <dsp:nvSpPr>
        <dsp:cNvPr id="0" name=""/>
        <dsp:cNvSpPr/>
      </dsp:nvSpPr>
      <dsp:spPr>
        <a:xfrm>
          <a:off x="7358839" y="3706393"/>
          <a:ext cx="2056871" cy="43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16"/>
              </a:lnTo>
              <a:lnTo>
                <a:pt x="2056871" y="215216"/>
              </a:lnTo>
              <a:lnTo>
                <a:pt x="2056871" y="43043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CB485-5420-427A-8FAF-63B7C1E52617}">
      <dsp:nvSpPr>
        <dsp:cNvPr id="0" name=""/>
        <dsp:cNvSpPr/>
      </dsp:nvSpPr>
      <dsp:spPr>
        <a:xfrm>
          <a:off x="7565544" y="4136827"/>
          <a:ext cx="3700333" cy="10760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Laboratoriemanager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Johanne Zimmer Kjæhr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johanne.zimmer@rm.dk</a:t>
          </a:r>
        </a:p>
      </dsp:txBody>
      <dsp:txXfrm>
        <a:off x="7597061" y="4168344"/>
        <a:ext cx="3637299" cy="101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06-05-2025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0" y="1989634"/>
            <a:ext cx="4861361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2"/>
            <a:r>
              <a:rPr lang="da-DK" altLang="da-DK" dirty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lin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720001" y="828000"/>
            <a:ext cx="9216267" cy="5184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 af video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0"/>
            <a:ext cx="11281962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u="sng" baseline="0">
                <a:solidFill>
                  <a:schemeClr val="tx2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link til video</a:t>
            </a:r>
          </a:p>
        </p:txBody>
      </p:sp>
      <p:grpSp>
        <p:nvGrpSpPr>
          <p:cNvPr id="5" name="Gruppe 4"/>
          <p:cNvGrpSpPr/>
          <p:nvPr userDrawn="1"/>
        </p:nvGrpSpPr>
        <p:grpSpPr>
          <a:xfrm>
            <a:off x="4244" y="7102202"/>
            <a:ext cx="711752" cy="452933"/>
            <a:chOff x="3001243" y="189434"/>
            <a:chExt cx="792088" cy="504056"/>
          </a:xfrm>
        </p:grpSpPr>
        <p:sp>
          <p:nvSpPr>
            <p:cNvPr id="7" name="Rektangel 6"/>
            <p:cNvSpPr/>
            <p:nvPr/>
          </p:nvSpPr>
          <p:spPr>
            <a:xfrm>
              <a:off x="3001243" y="189434"/>
              <a:ext cx="792088" cy="504056"/>
            </a:xfrm>
            <a:prstGeom prst="rect">
              <a:avLst/>
            </a:prstGeom>
            <a:solidFill>
              <a:schemeClr val="tx2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Ligebenet trekant 7"/>
            <p:cNvSpPr/>
            <p:nvPr/>
          </p:nvSpPr>
          <p:spPr>
            <a:xfrm rot="5400000">
              <a:off x="3291757" y="314829"/>
              <a:ext cx="252029" cy="217266"/>
            </a:xfrm>
            <a:prstGeom prst="triangle">
              <a:avLst/>
            </a:prstGeom>
            <a:solidFill>
              <a:schemeClr val="bg1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868340" y="7102202"/>
            <a:ext cx="1872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>
                <a:solidFill>
                  <a:schemeClr val="tx2"/>
                </a:solidFill>
              </a:rPr>
              <a:t>Hvis du ønsker et (større) videoikon</a:t>
            </a:r>
            <a:r>
              <a:rPr lang="da-DK" sz="1000" baseline="0" dirty="0">
                <a:solidFill>
                  <a:schemeClr val="tx2"/>
                </a:solidFill>
              </a:rPr>
              <a:t> på billedet kan du kopiere fra hjælpefil.</a:t>
            </a:r>
            <a:endParaRPr lang="da-DK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>
                <a:solidFill>
                  <a:schemeClr val="bg2"/>
                </a:solidFill>
              </a:rPr>
              <a:t>  ▪  www.regionmidtjylland.dk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  <p:sldLayoutId id="2147483869" r:id="rId28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uh.intranet.rm.dk/personale/arbejdsmiljo/psykisk-arbejdsmilj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uh.intranet.rm.dk/personale/arbejdsmiljo/-arbejdsmiljoorganisation/arbejdsmiljogruppens-opgaver/" TargetMode="External"/><Relationship Id="rId5" Type="http://schemas.openxmlformats.org/officeDocument/2006/relationships/hyperlink" Target="https://auh.intranet.rm.dk/personale/arbejdsmiljo/-arbejdsmiljoorganisation/" TargetMode="External"/><Relationship Id="rId4" Type="http://schemas.openxmlformats.org/officeDocument/2006/relationships/hyperlink" Target="https://auh.intranet.rm.dk/personale/arbejdsmiljo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7" y="218086"/>
            <a:ext cx="10082625" cy="900000"/>
          </a:xfrm>
        </p:spPr>
        <p:txBody>
          <a:bodyPr/>
          <a:lstStyle/>
          <a:p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575" y="1413794"/>
            <a:ext cx="10994024" cy="4032000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Introduction of the new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occupational safety and health representative team in the research unit</a:t>
            </a:r>
          </a:p>
          <a:p>
            <a:pPr marL="0" lvl="0" indent="0">
              <a:buNone/>
            </a:pPr>
            <a:endParaRPr lang="da-DK" sz="2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Presentation of the results from the recently conducted work health questionnaire</a:t>
            </a:r>
          </a:p>
          <a:p>
            <a:pPr marL="0" lvl="0" indent="0">
              <a:buNone/>
            </a:pPr>
            <a:endParaRPr lang="da-DK" sz="2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Dialogue about future initiatives </a:t>
            </a:r>
            <a:endParaRPr lang="da-DK" sz="2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47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F91280-D1A9-2A45-4CED-5C41C0842DF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/>
          <a:stretch/>
        </p:blipFill>
        <p:spPr bwMode="auto">
          <a:xfrm>
            <a:off x="0" y="1413570"/>
            <a:ext cx="12074251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53CA641-1570-AB26-6D2B-EA973C5BD892}"/>
              </a:ext>
            </a:extLst>
          </p:cNvPr>
          <p:cNvSpPr txBox="1"/>
          <p:nvPr/>
        </p:nvSpPr>
        <p:spPr>
          <a:xfrm>
            <a:off x="336947" y="261442"/>
            <a:ext cx="1058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is a sense of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cohesion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among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210931D-4968-3DFB-1D02-1A948D4B18E0}"/>
              </a:ext>
            </a:extLst>
          </p:cNvPr>
          <p:cNvSpPr txBox="1"/>
          <p:nvPr/>
        </p:nvSpPr>
        <p:spPr>
          <a:xfrm>
            <a:off x="408955" y="549474"/>
            <a:ext cx="1058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trust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'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ability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do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their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well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89A879-3CF9-C228-9082-11775BDCB6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408955" y="1413570"/>
            <a:ext cx="11449272" cy="38884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20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686F3CC-ECDF-D032-0781-3CDC94FF7F48}"/>
              </a:ext>
            </a:extLst>
          </p:cNvPr>
          <p:cNvSpPr txBox="1"/>
          <p:nvPr/>
        </p:nvSpPr>
        <p:spPr>
          <a:xfrm>
            <a:off x="264939" y="261442"/>
            <a:ext cx="1044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agree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on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is most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tasks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574F57-2964-62C3-81AC-AC36F661032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264939" y="1341562"/>
            <a:ext cx="11737304" cy="446449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88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F11095F-E582-0CA7-C8B9-23FBB040787F}"/>
              </a:ext>
            </a:extLst>
          </p:cNvPr>
          <p:cNvSpPr txBox="1"/>
          <p:nvPr/>
        </p:nvSpPr>
        <p:spPr>
          <a:xfrm>
            <a:off x="408955" y="333450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keep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each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other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informed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about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things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perform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well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C682D4C-469C-95AF-2CCE-AF6C6C18997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/>
          <a:stretch/>
        </p:blipFill>
        <p:spPr bwMode="auto">
          <a:xfrm>
            <a:off x="192931" y="1773610"/>
            <a:ext cx="11737304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77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789FED6-DD2E-864C-08E2-0BBD885FB12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/>
          <a:stretch/>
        </p:blipFill>
        <p:spPr bwMode="auto">
          <a:xfrm>
            <a:off x="192931" y="1341562"/>
            <a:ext cx="11881320" cy="4536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1C9BC31-5362-CC28-D121-174BCB5EA48D}"/>
              </a:ext>
            </a:extLst>
          </p:cNvPr>
          <p:cNvSpPr txBox="1"/>
          <p:nvPr/>
        </p:nvSpPr>
        <p:spPr>
          <a:xfrm>
            <a:off x="573084" y="5114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have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good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collaboration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5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48F5605-5DB0-13E0-B9A5-E29AC943AB0A}"/>
              </a:ext>
            </a:extLst>
          </p:cNvPr>
          <p:cNvSpPr txBox="1"/>
          <p:nvPr/>
        </p:nvSpPr>
        <p:spPr>
          <a:xfrm>
            <a:off x="336947" y="261442"/>
            <a:ext cx="10081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reach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out to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 find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everyday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life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difficult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661AEC-C228-6817-40FC-FBFCC4FFA9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/>
          <a:stretch/>
        </p:blipFill>
        <p:spPr bwMode="auto">
          <a:xfrm>
            <a:off x="192931" y="1485578"/>
            <a:ext cx="11881320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62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A27EC1-5E26-9EB3-6193-F5476E124A78}"/>
              </a:ext>
            </a:extLst>
          </p:cNvPr>
          <p:cNvSpPr txBox="1"/>
          <p:nvPr/>
        </p:nvSpPr>
        <p:spPr>
          <a:xfrm>
            <a:off x="264939" y="261442"/>
            <a:ext cx="1065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good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collaborating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problems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arise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require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joint solutions.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7F44C4A-7ECC-04C6-5524-9C4AEADE183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/>
          <a:stretch/>
        </p:blipFill>
        <p:spPr bwMode="auto">
          <a:xfrm>
            <a:off x="120923" y="1485578"/>
            <a:ext cx="11953328" cy="41764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4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38A0D70-9100-4DB3-64CA-BC5B7105E5B2}"/>
              </a:ext>
            </a:extLst>
          </p:cNvPr>
          <p:cNvSpPr txBox="1"/>
          <p:nvPr/>
        </p:nvSpPr>
        <p:spPr>
          <a:xfrm>
            <a:off x="841003" y="405458"/>
            <a:ext cx="10945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find it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easy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discuss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difficult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topics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solve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problems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together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E7A340-0701-6481-53DC-2D467F857CB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336947" y="1125538"/>
            <a:ext cx="11593288" cy="482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25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4C9D3E2-AA2C-9CDF-6F8F-4584B1A691A4}"/>
              </a:ext>
            </a:extLst>
          </p:cNvPr>
          <p:cNvSpPr txBox="1"/>
          <p:nvPr/>
        </p:nvSpPr>
        <p:spPr>
          <a:xfrm>
            <a:off x="336947" y="261442"/>
            <a:ext cx="10081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addressing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not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satisfactorily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EC5519-2EBD-8FC2-F71B-C3CF0036D5C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/>
          <a:stretch/>
        </p:blipFill>
        <p:spPr bwMode="auto">
          <a:xfrm>
            <a:off x="192931" y="1161542"/>
            <a:ext cx="11485276" cy="4536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0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1B89A4E-A6BB-C521-C02F-7F1BACDA8483}"/>
              </a:ext>
            </a:extLst>
          </p:cNvPr>
          <p:cNvSpPr txBox="1"/>
          <p:nvPr/>
        </p:nvSpPr>
        <p:spPr>
          <a:xfrm>
            <a:off x="408955" y="333450"/>
            <a:ext cx="9217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Conflicts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resolved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a fair manner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5C3393-3F9A-C2E6-0599-11364BBBB6B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/>
          <a:stretch/>
        </p:blipFill>
        <p:spPr bwMode="auto">
          <a:xfrm>
            <a:off x="192931" y="1341562"/>
            <a:ext cx="12002244" cy="42484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61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29D121-40A9-EAC7-A18F-111BECFAF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455087"/>
              </p:ext>
            </p:extLst>
          </p:nvPr>
        </p:nvGraphicFramePr>
        <p:xfrm>
          <a:off x="348493" y="981522"/>
          <a:ext cx="11498187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22998000-96C4-D2D4-085C-D0521164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39" y="639534"/>
            <a:ext cx="11293710" cy="683976"/>
          </a:xfrm>
        </p:spPr>
        <p:txBody>
          <a:bodyPr/>
          <a:lstStyle/>
          <a:p>
            <a:r>
              <a:rPr lang="en-GB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en-US" sz="2400" b="0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ccupational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safety and health representative team</a:t>
            </a:r>
            <a:b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b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Join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 team for 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researchers and medical doctors in Dept. of Infectious Diseases</a:t>
            </a:r>
            <a:endParaRPr lang="da-DK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FFE5224-E546-BE06-8DCB-1875716AA9A4}"/>
              </a:ext>
            </a:extLst>
          </p:cNvPr>
          <p:cNvSpPr txBox="1"/>
          <p:nvPr/>
        </p:nvSpPr>
        <p:spPr>
          <a:xfrm>
            <a:off x="408955" y="477466"/>
            <a:ext cx="1029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experience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harsh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tone or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culture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workplace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369946-E2B6-3FA9-905A-97810EB8579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408955" y="1125538"/>
            <a:ext cx="11377264" cy="43204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1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D945B9C-DF94-AD02-7F70-FFB61CFA91BE}"/>
              </a:ext>
            </a:extLst>
          </p:cNvPr>
          <p:cNvSpPr txBox="1"/>
          <p:nvPr/>
        </p:nvSpPr>
        <p:spPr>
          <a:xfrm>
            <a:off x="264939" y="333450"/>
            <a:ext cx="1116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would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find it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easy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speak up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spoken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or referred to in an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uncomfortable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B0DC436-D0E1-FF9C-821C-2D31584DDF9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264939" y="1485578"/>
            <a:ext cx="11665296" cy="42484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52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4DEA03F-95EF-2FF4-A14A-6E90577FD01F}"/>
              </a:ext>
            </a:extLst>
          </p:cNvPr>
          <p:cNvSpPr txBox="1"/>
          <p:nvPr/>
        </p:nvSpPr>
        <p:spPr>
          <a:xfrm>
            <a:off x="408955" y="333450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know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turn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 or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experience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being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spoken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or referred to in an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uncomfortable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way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95E406-6088-652B-3C90-A178327BE6D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/>
          <a:stretch/>
        </p:blipFill>
        <p:spPr bwMode="auto">
          <a:xfrm>
            <a:off x="552971" y="1413570"/>
            <a:ext cx="11305256" cy="41764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3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73DE639-7C81-393C-C5D8-2782EC45A653}"/>
              </a:ext>
            </a:extLst>
          </p:cNvPr>
          <p:cNvSpPr txBox="1"/>
          <p:nvPr/>
        </p:nvSpPr>
        <p:spPr>
          <a:xfrm>
            <a:off x="264939" y="85556"/>
            <a:ext cx="1065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would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deliberately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a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undermines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efforts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contributions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3C50CDB-7916-64E5-181D-DEC9165CAB9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264939" y="1197546"/>
            <a:ext cx="11593288" cy="468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4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C1C42E4-158A-7BC6-0C15-FC5B645A9F53}"/>
              </a:ext>
            </a:extLst>
          </p:cNvPr>
          <p:cNvSpPr txBox="1"/>
          <p:nvPr/>
        </p:nvSpPr>
        <p:spPr>
          <a:xfrm>
            <a:off x="264939" y="211002"/>
            <a:ext cx="1087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someone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makes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mistake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it is not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against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them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01514E4-5ACE-B841-6105-D30BF43941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294863" y="1269554"/>
            <a:ext cx="11563364" cy="460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209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B73ACF-FA67-00A0-81C2-FD7DAD33AE2C}"/>
              </a:ext>
            </a:extLst>
          </p:cNvPr>
          <p:cNvSpPr txBox="1"/>
          <p:nvPr/>
        </p:nvSpPr>
        <p:spPr>
          <a:xfrm>
            <a:off x="336947" y="261442"/>
            <a:ext cx="1087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do not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exclude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others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because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different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from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3741F0E-7FBE-F96E-2EF1-66B2A650DF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336947" y="909514"/>
            <a:ext cx="11593288" cy="4536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08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BAD404F-764D-DC4A-C211-D0EC45E1DACD}"/>
              </a:ext>
            </a:extLst>
          </p:cNvPr>
          <p:cNvSpPr txBox="1"/>
          <p:nvPr/>
        </p:nvSpPr>
        <p:spPr>
          <a:xfrm>
            <a:off x="192931" y="189434"/>
            <a:ext cx="1087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feel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comfortable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expressing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opinions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feelings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closest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115E90-1AEF-1204-680B-D3672751207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/>
          <a:stretch/>
        </p:blipFill>
        <p:spPr bwMode="auto">
          <a:xfrm>
            <a:off x="408955" y="1269554"/>
            <a:ext cx="11449272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3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36C05C9-C5D6-567C-9169-24859F58585F}"/>
              </a:ext>
            </a:extLst>
          </p:cNvPr>
          <p:cNvSpPr txBox="1"/>
          <p:nvPr/>
        </p:nvSpPr>
        <p:spPr>
          <a:xfrm>
            <a:off x="408955" y="261442"/>
            <a:ext cx="1036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help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who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have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too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much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do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9A2FD0-BB1F-E87F-68A0-88A8817A893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/>
          <a:stretch/>
        </p:blipFill>
        <p:spPr bwMode="auto">
          <a:xfrm>
            <a:off x="408955" y="1341562"/>
            <a:ext cx="11593288" cy="42484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79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D2A23DF-CFF5-B3CD-0707-35DFCB802A50}"/>
              </a:ext>
            </a:extLst>
          </p:cNvPr>
          <p:cNvSpPr txBox="1"/>
          <p:nvPr/>
        </p:nvSpPr>
        <p:spPr>
          <a:xfrm>
            <a:off x="336947" y="117426"/>
            <a:ext cx="1044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 is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easy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ask for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help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receive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0E785B-2D08-ED6D-CA1A-ACD91A99DA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/>
          <a:stretch/>
        </p:blipFill>
        <p:spPr bwMode="auto">
          <a:xfrm>
            <a:off x="322518" y="1197546"/>
            <a:ext cx="11305256" cy="446449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679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AF11431-B479-A056-9C6C-5290EC9ED737}"/>
              </a:ext>
            </a:extLst>
          </p:cNvPr>
          <p:cNvSpPr txBox="1"/>
          <p:nvPr/>
        </p:nvSpPr>
        <p:spPr>
          <a:xfrm>
            <a:off x="192931" y="333450"/>
            <a:ext cx="1044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appreciate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respect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someone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tries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do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something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new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D9CBEF-7283-74FB-749D-4ED453594B0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624979" y="1269554"/>
            <a:ext cx="11161240" cy="468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36683A4-813C-D52E-3AB8-32BCB20E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77" t="14027" r="19886" b="7486"/>
          <a:stretch/>
        </p:blipFill>
        <p:spPr>
          <a:xfrm>
            <a:off x="1561083" y="272849"/>
            <a:ext cx="8856984" cy="63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C1DEEBD-674B-1F93-8E30-5505A020DC05}"/>
              </a:ext>
            </a:extLst>
          </p:cNvPr>
          <p:cNvSpPr txBox="1"/>
          <p:nvPr/>
        </p:nvSpPr>
        <p:spPr>
          <a:xfrm>
            <a:off x="192931" y="261442"/>
            <a:ext cx="10657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feel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expertise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skills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valued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utilized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E105C4-8540-346B-66D6-2556214803B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/>
          <a:stretch/>
        </p:blipFill>
        <p:spPr bwMode="auto">
          <a:xfrm>
            <a:off x="408955" y="981522"/>
            <a:ext cx="11593288" cy="460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276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9A38736-BB7B-DD6E-0C26-AF6FDBBDFF49}"/>
              </a:ext>
            </a:extLst>
          </p:cNvPr>
          <p:cNvSpPr txBox="1"/>
          <p:nvPr/>
        </p:nvSpPr>
        <p:spPr>
          <a:xfrm>
            <a:off x="336947" y="261442"/>
            <a:ext cx="1051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am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satisfied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with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career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prospects at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431363-E0C0-E3ED-8DA5-69E4E39AF6F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/>
          <a:stretch/>
        </p:blipFill>
        <p:spPr bwMode="auto">
          <a:xfrm>
            <a:off x="480963" y="1341562"/>
            <a:ext cx="11521280" cy="460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1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B69D892-4169-B18B-A58E-13CAAAA85107}"/>
              </a:ext>
            </a:extLst>
          </p:cNvPr>
          <p:cNvSpPr txBox="1"/>
          <p:nvPr/>
        </p:nvSpPr>
        <p:spPr>
          <a:xfrm>
            <a:off x="264939" y="261442"/>
            <a:ext cx="10873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things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considered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I am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satisfied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with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job in the Research Unit at the Department of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Infectious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Diseases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E52DFAB-7C3F-BEF3-804D-F5474504093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193737" y="1485578"/>
            <a:ext cx="11808506" cy="41764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19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552971" y="303947"/>
            <a:ext cx="1075228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Prioritized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topics and suggested actions 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-themes from questionnaires</a:t>
            </a:r>
          </a:p>
          <a:p>
            <a:endParaRPr lang="en-GB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Communication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Collaboration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Psychological safety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Transparency/information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Team building and meetings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Introduction- new colleagues 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80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80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0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335454" y="189434"/>
            <a:ext cx="1130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Communication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F151AAA-25DD-F8C2-3AE4-81B9E9F93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84984"/>
              </p:ext>
            </p:extLst>
          </p:nvPr>
        </p:nvGraphicFramePr>
        <p:xfrm>
          <a:off x="335454" y="674938"/>
          <a:ext cx="11631602" cy="6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6069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6445533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450600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262829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Interpersonal communication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between different groups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interaction in scientific processes and discussions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Mailing lists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positive feedback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friendly and welcoming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Honesty, openness, positiveness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 about tone and type of language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greet colleagues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Self-reflexion if feeling misunderstood/offended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and transparent messaging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 casual conversation/small talk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Refrain from correcting others unless safety concerns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Keeping people informed and updated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28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262587" y="189434"/>
            <a:ext cx="1130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Collaboration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9A05F7-1261-2817-7335-5AD811281350}"/>
              </a:ext>
            </a:extLst>
          </p:cNvPr>
          <p:cNvSpPr txBox="1"/>
          <p:nvPr/>
        </p:nvSpPr>
        <p:spPr>
          <a:xfrm>
            <a:off x="480963" y="1413570"/>
            <a:ext cx="11017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36C9DB0-5B0A-3063-9F1C-4C935E4C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13191"/>
              </p:ext>
            </p:extLst>
          </p:nvPr>
        </p:nvGraphicFramePr>
        <p:xfrm>
          <a:off x="281786" y="765498"/>
          <a:ext cx="11631602" cy="6009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1625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7399977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262829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innovation and knowledge dissemination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 office plans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Recognition of difference between personal preferred methods and workplace practices.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interaction between clinical dept. and research unit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Keeping order in common areas/restocking utensils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Proactively enquire about other researcher’s projects and offer relevant help/guidance 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why, if being unable to offer help/guidance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collaboration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Self-guidance/recognize my own responsibility in work processes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and dissemination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haring and discussing protocols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meeting room capacity/management/overview of booking opportunities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plans– place co-workers according to work collaboration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colleagues better -to exchange experiences and help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39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256477" y="82674"/>
            <a:ext cx="1130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Psychological safety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9A05F7-1261-2817-7335-5AD811281350}"/>
              </a:ext>
            </a:extLst>
          </p:cNvPr>
          <p:cNvSpPr txBox="1"/>
          <p:nvPr/>
        </p:nvSpPr>
        <p:spPr>
          <a:xfrm>
            <a:off x="480963" y="1413570"/>
            <a:ext cx="11017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91F4367-09CA-D258-68B1-96E5C2626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69133"/>
              </p:ext>
            </p:extLst>
          </p:nvPr>
        </p:nvGraphicFramePr>
        <p:xfrm>
          <a:off x="222325" y="574287"/>
          <a:ext cx="11851926" cy="62636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8998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8352928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411539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561232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 safe environment for speaking up, asking questions and learning from mistakes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individual and collective responsibility for contributing to a good work environment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 management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trust 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empathy/ask how colleagues are or feel 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direct/curious about colleague's wellbeing 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 measures, if colleague exhibit signs of stress or being unwell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Celebrate colleagues small and large victories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Assume colleagues have best intentions 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to speak up in situations when feeling uncomfortable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 other people’s work habits/processes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partaking in rumours/gossiping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Courses/education/external support in conflict management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culture with acceptance of errors and safe learning environment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24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480963" y="477466"/>
            <a:ext cx="1130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Transparency/information 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sz="240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242AFBF-057F-4551-6497-1222BD549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68143"/>
              </p:ext>
            </p:extLst>
          </p:nvPr>
        </p:nvGraphicFramePr>
        <p:xfrm>
          <a:off x="281786" y="981522"/>
          <a:ext cx="11631602" cy="5461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3673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6967929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262829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Clarity regarding management decisions and work processes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 of expectations and needs of researcher and available resources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 about how to report problems in the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regarding occupational health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 whom, anonymous/non-anonymous depending on type of problem and people involved)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 about division of management and supervisor responsibility between different leaders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knowledge about whom to approach and how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a system where complaints/comments proceed only via PI's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 about resources and supervision available for the individual researcher/research group according to funding etc. </a:t>
                      </a:r>
                    </a:p>
                    <a:p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online meeting every 14 days with important information and plan for next weeks.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how to report problems in the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regarding occupational health </a:t>
                      </a: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8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480963" y="477466"/>
            <a:ext cx="11305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Inclusion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9A05F7-1261-2817-7335-5AD811281350}"/>
              </a:ext>
            </a:extLst>
          </p:cNvPr>
          <p:cNvSpPr txBox="1"/>
          <p:nvPr/>
        </p:nvSpPr>
        <p:spPr>
          <a:xfrm>
            <a:off x="425233" y="1396142"/>
            <a:ext cx="11017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26DEB59-17BE-1D0D-77AE-64C1D8023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4213"/>
              </p:ext>
            </p:extLst>
          </p:nvPr>
        </p:nvGraphicFramePr>
        <p:xfrm>
          <a:off x="425233" y="1398794"/>
          <a:ext cx="11631602" cy="3075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15801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5815801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446824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262829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language barrier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inclusive culture (personality, nationality, work preferences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of colleagues across research groups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 more English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 more with colleagues across teams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Invite colleagues to joint lunch/breaks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 psychological well-being by including people in conversation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38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281217" y="0"/>
            <a:ext cx="11305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Team building and meetings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9A05F7-1261-2817-7335-5AD811281350}"/>
              </a:ext>
            </a:extLst>
          </p:cNvPr>
          <p:cNvSpPr txBox="1"/>
          <p:nvPr/>
        </p:nvSpPr>
        <p:spPr>
          <a:xfrm>
            <a:off x="425233" y="1396142"/>
            <a:ext cx="11017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26DEB59-17BE-1D0D-77AE-64C1D8023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61651"/>
              </p:ext>
            </p:extLst>
          </p:nvPr>
        </p:nvGraphicFramePr>
        <p:xfrm>
          <a:off x="281217" y="824621"/>
          <a:ext cx="11793034" cy="5701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887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7940147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390288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5311229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Prioritization of meetings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facilities, capacity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disturbances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improving joint morning sessions and journal clubs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meetings should be prioritized to ensure dissemination of information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Communicating underlying reasoning to everyone simultaneously, if meetings are being cancelled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Meetings and talks with both scientific and non-scientific content (e.g. stress at work, career opportunities and development, non-verbal communication)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Yearly meeting with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occupational health on the agenda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activities (lunch, walk and talk, singing together)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breaks for the large office (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akvariet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and basement offices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7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6C2FF4B-0611-4537-1A00-22CB5D5B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68" y="1242809"/>
            <a:ext cx="7239507" cy="54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D6CA219-2388-AD96-F529-FFC5FA13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70" t="33615" r="37009" b="27141"/>
          <a:stretch/>
        </p:blipFill>
        <p:spPr>
          <a:xfrm>
            <a:off x="257956" y="2637706"/>
            <a:ext cx="4958082" cy="387260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6CF65B6-DC77-BEC4-D3EF-46E0B96EDD93}"/>
              </a:ext>
            </a:extLst>
          </p:cNvPr>
          <p:cNvSpPr txBox="1"/>
          <p:nvPr/>
        </p:nvSpPr>
        <p:spPr>
          <a:xfrm>
            <a:off x="257956" y="134257"/>
            <a:ext cx="11855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hlinkClick r:id="rId4"/>
              </a:rPr>
              <a:t>https://auh.intranet.rm.dk/personale/arbejdsmiljo/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hlinkClick r:id="rId5"/>
              </a:rPr>
              <a:t>https://auh.intranet.rm.dk/personale/arbejdsmiljo/-arbejdsmiljoorganisation/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hlinkClick r:id="rId6"/>
              </a:rPr>
              <a:t>https://auh.intranet.rm.dk/personale/arbejdsmiljo/-arbejdsmiljoorganisation/arbejdsmiljogruppens-opgaver/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hlinkClick r:id="rId7"/>
              </a:rPr>
              <a:t>https://auh.intranet.rm.dk/personale/arbejdsmiljo/psykisk-arbejdsmiljo/</a:t>
            </a:r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549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17FCA5D-2954-6BDE-3003-F922F74332EA}"/>
              </a:ext>
            </a:extLst>
          </p:cNvPr>
          <p:cNvSpPr txBox="1"/>
          <p:nvPr/>
        </p:nvSpPr>
        <p:spPr>
          <a:xfrm>
            <a:off x="336947" y="150525"/>
            <a:ext cx="1130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Introduction- new colleagues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endParaRPr lang="da-DK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da-DK" sz="240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9A05F7-1261-2817-7335-5AD811281350}"/>
              </a:ext>
            </a:extLst>
          </p:cNvPr>
          <p:cNvSpPr txBox="1"/>
          <p:nvPr/>
        </p:nvSpPr>
        <p:spPr>
          <a:xfrm>
            <a:off x="480963" y="1413570"/>
            <a:ext cx="11017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28DA524-0993-3547-F944-39DC670ED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25178"/>
              </p:ext>
            </p:extLst>
          </p:nvPr>
        </p:nvGraphicFramePr>
        <p:xfrm>
          <a:off x="233811" y="693490"/>
          <a:ext cx="11631602" cy="5838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9400">
                  <a:extLst>
                    <a:ext uri="{9D8B030D-6E8A-4147-A177-3AD203B41FA5}">
                      <a16:colId xmlns:a16="http://schemas.microsoft.com/office/drawing/2014/main" val="2084180765"/>
                    </a:ext>
                  </a:extLst>
                </a:gridCol>
                <a:gridCol w="9152202">
                  <a:extLst>
                    <a:ext uri="{9D8B030D-6E8A-4147-A177-3AD203B41FA5}">
                      <a16:colId xmlns:a16="http://schemas.microsoft.com/office/drawing/2014/main" val="323638394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Reported</a:t>
                      </a:r>
                      <a:r>
                        <a:rPr lang="da-DK" sz="1800" dirty="0"/>
                        <a:t> </a:t>
                      </a:r>
                      <a:r>
                        <a:rPr lang="da-DK" sz="1800" dirty="0" err="1"/>
                        <a:t>topics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Suggested</a:t>
                      </a:r>
                      <a:r>
                        <a:rPr lang="da-DK" sz="1800" dirty="0"/>
                        <a:t>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9537"/>
                  </a:ext>
                </a:extLst>
              </a:tr>
              <a:tr h="262829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 and informal introduction of new employees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Onboarding program/plan  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Introducing myself and offering help and support to new colleagues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onboarding program/plan (general and research group specific) with tour, introduction to meeting calendar, colleagues, dept. structure, occupational safety and health representative team etc. 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Written introduction material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 education procedures according to our specific lab practices, if required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people in the mailing list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 introduction outside of respective group to include them in the workplace shared tasks and a social context.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greater focus from PI´s in introducing new staff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Mentor/buddy assignment </a:t>
                      </a:r>
                    </a:p>
                    <a:p>
                      <a:endParaRPr lang="da-DK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new colleagues to the joint research team before they start in the dept.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8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0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84F23B8-2104-3122-7AA3-A21ACBB153FE}"/>
              </a:ext>
            </a:extLst>
          </p:cNvPr>
          <p:cNvSpPr txBox="1"/>
          <p:nvPr/>
        </p:nvSpPr>
        <p:spPr>
          <a:xfrm>
            <a:off x="696987" y="405458"/>
            <a:ext cx="100811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Results from the work health questionnaire </a:t>
            </a:r>
          </a:p>
          <a:p>
            <a:pPr>
              <a:spcBef>
                <a:spcPts val="600"/>
              </a:spcBef>
            </a:pPr>
            <a:r>
              <a:rPr lang="da-DK" sz="2000" b="1" dirty="0">
                <a:effectLst/>
                <a:latin typeface="+mj-lt"/>
              </a:rPr>
              <a:t>4/5 from the relevant </a:t>
            </a:r>
            <a:r>
              <a:rPr lang="da-DK" sz="2000" b="1" dirty="0" err="1">
                <a:effectLst/>
                <a:latin typeface="+mj-lt"/>
              </a:rPr>
              <a:t>active</a:t>
            </a:r>
            <a:r>
              <a:rPr lang="da-DK" sz="2000" b="1" dirty="0">
                <a:effectLst/>
                <a:latin typeface="+mj-lt"/>
              </a:rPr>
              <a:t> research </a:t>
            </a:r>
            <a:r>
              <a:rPr lang="da-DK" sz="2000" b="1" dirty="0" err="1">
                <a:effectLst/>
                <a:latin typeface="+mj-lt"/>
              </a:rPr>
              <a:t>group</a:t>
            </a:r>
            <a:r>
              <a:rPr lang="da-DK" sz="2000" b="1" dirty="0">
                <a:effectLst/>
                <a:latin typeface="+mj-lt"/>
              </a:rPr>
              <a:t> </a:t>
            </a:r>
            <a:r>
              <a:rPr lang="da-DK" sz="2000" b="1" dirty="0" err="1">
                <a:effectLst/>
                <a:latin typeface="+mj-lt"/>
              </a:rPr>
              <a:t>responded</a:t>
            </a:r>
            <a:endParaRPr lang="da-DK" sz="2000" b="1" dirty="0">
              <a:effectLst/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6545CF4-E4B5-364F-1B10-FC58B2A502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/>
          <a:stretch/>
        </p:blipFill>
        <p:spPr bwMode="auto">
          <a:xfrm>
            <a:off x="192931" y="1773610"/>
            <a:ext cx="11232566" cy="40324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18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8B5ED2-717E-3B09-36EB-066BE0CFA8F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/>
          <a:stretch/>
        </p:blipFill>
        <p:spPr bwMode="auto">
          <a:xfrm>
            <a:off x="120923" y="1449574"/>
            <a:ext cx="12074252" cy="43564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CF468E5-EADA-D4C8-F6B4-E0A9E1F48A18}"/>
              </a:ext>
            </a:extLst>
          </p:cNvPr>
          <p:cNvSpPr txBox="1"/>
          <p:nvPr/>
        </p:nvSpPr>
        <p:spPr>
          <a:xfrm>
            <a:off x="408955" y="405458"/>
            <a:ext cx="1123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am part of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one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or more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meaningful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professional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communities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the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department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3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9EFB53A-7CC8-DD00-4AF2-60CB622509B2}"/>
              </a:ext>
            </a:extLst>
          </p:cNvPr>
          <p:cNvSpPr txBox="1"/>
          <p:nvPr/>
        </p:nvSpPr>
        <p:spPr>
          <a:xfrm>
            <a:off x="264939" y="333450"/>
            <a:ext cx="10729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da-DK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experience</a:t>
            </a:r>
            <a:r>
              <a:rPr lang="da-DK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constructive</a:t>
            </a:r>
            <a:r>
              <a:rPr lang="da-DK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energy</a:t>
            </a:r>
            <a:r>
              <a:rPr lang="da-DK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motivation in </a:t>
            </a:r>
            <a:r>
              <a:rPr lang="da-DK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</a:t>
            </a:r>
            <a:r>
              <a:rPr lang="da-DK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endParaRPr lang="da-DK" sz="20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C78327-3B0C-92DB-3BC8-92EF3FF3215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/>
          <a:stretch/>
        </p:blipFill>
        <p:spPr bwMode="auto">
          <a:xfrm>
            <a:off x="302920" y="1053530"/>
            <a:ext cx="11555307" cy="446449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08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4C0761F-6B6E-4559-D5DE-AD6150AFC8CB}"/>
              </a:ext>
            </a:extLst>
          </p:cNvPr>
          <p:cNvSpPr txBox="1"/>
          <p:nvPr/>
        </p:nvSpPr>
        <p:spPr>
          <a:xfrm>
            <a:off x="264939" y="333450"/>
            <a:ext cx="10729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am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satisfied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with the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psychological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environment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B59505A-DBA1-A670-C19C-4D33A6ADCC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552971" y="1341562"/>
            <a:ext cx="11305256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2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D244FEB-D522-6194-72B0-A5C58CBBA2B1}"/>
              </a:ext>
            </a:extLst>
          </p:cNvPr>
          <p:cNvSpPr txBox="1"/>
          <p:nvPr/>
        </p:nvSpPr>
        <p:spPr>
          <a:xfrm>
            <a:off x="264939" y="189434"/>
            <a:ext cx="1051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My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colleagues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I generally trust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each</a:t>
            </a: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other</a:t>
            </a:r>
            <a:endParaRPr lang="da-DK" sz="18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4E4B12-D5AB-96FE-65E0-D76D37B8FEA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 bwMode="auto">
          <a:xfrm>
            <a:off x="264939" y="981522"/>
            <a:ext cx="11665296" cy="468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165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æsentation2" id="{4946E595-5B2F-4C61-8FD6-9033EE5C17EA}" vid="{5578E6D2-FE2C-4691-97D2-A6AA2555D60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657</TotalTime>
  <Words>1277</Words>
  <Application>Microsoft Office PowerPoint</Application>
  <PresentationFormat>Brugerdefineret</PresentationFormat>
  <Paragraphs>250</Paragraphs>
  <Slides>40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6" baseType="lpstr">
      <vt:lpstr>Aptos</vt:lpstr>
      <vt:lpstr>Arial</vt:lpstr>
      <vt:lpstr>Calibri</vt:lpstr>
      <vt:lpstr>Verdana</vt:lpstr>
      <vt:lpstr>Wingdings</vt:lpstr>
      <vt:lpstr>RM-multicolour_16-9_v02</vt:lpstr>
      <vt:lpstr>Agenda</vt:lpstr>
      <vt:lpstr>Occupational safety and health representative team   Joint team for researchers and medical doctors in Dept. of Infectious Diseases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Majbritt Jeppesen</dc:creator>
  <cp:lastModifiedBy>Majbritt Jeppesen</cp:lastModifiedBy>
  <cp:revision>44</cp:revision>
  <cp:lastPrinted>2020-01-23T11:37:56Z</cp:lastPrinted>
  <dcterms:created xsi:type="dcterms:W3CDTF">2025-05-02T06:33:47Z</dcterms:created>
  <dcterms:modified xsi:type="dcterms:W3CDTF">2025-05-06T07:36:31Z</dcterms:modified>
</cp:coreProperties>
</file>