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1"/>
    <p:sldMasterId id="2147483648" r:id="rId2"/>
  </p:sldMasterIdLst>
  <p:notesMasterIdLst>
    <p:notesMasterId r:id="rId22"/>
  </p:notesMasterIdLst>
  <p:sldIdLst>
    <p:sldId id="257" r:id="rId3"/>
    <p:sldId id="287" r:id="rId4"/>
    <p:sldId id="289" r:id="rId5"/>
    <p:sldId id="274" r:id="rId6"/>
    <p:sldId id="275" r:id="rId7"/>
    <p:sldId id="277" r:id="rId8"/>
    <p:sldId id="288" r:id="rId9"/>
    <p:sldId id="284" r:id="rId10"/>
    <p:sldId id="278" r:id="rId11"/>
    <p:sldId id="292" r:id="rId12"/>
    <p:sldId id="276" r:id="rId13"/>
    <p:sldId id="286" r:id="rId14"/>
    <p:sldId id="280" r:id="rId15"/>
    <p:sldId id="283" r:id="rId16"/>
    <p:sldId id="281" r:id="rId17"/>
    <p:sldId id="293" r:id="rId18"/>
    <p:sldId id="295" r:id="rId19"/>
    <p:sldId id="294" r:id="rId20"/>
    <p:sldId id="258" r:id="rId2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BCCBAD-AB5C-44B3-8663-8045EF24BA6C}" v="497" dt="2025-05-13T10:24:46.5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79271" autoAdjust="0"/>
  </p:normalViewPr>
  <p:slideViewPr>
    <p:cSldViewPr snapToGrid="0">
      <p:cViewPr varScale="1">
        <p:scale>
          <a:sx n="63" d="100"/>
          <a:sy n="63" d="100"/>
        </p:scale>
        <p:origin x="5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E5F0BD-1255-460A-B880-72B1568E97BF}" type="datetimeFigureOut">
              <a:rPr lang="en-GB" smtClean="0"/>
              <a:t>13/05/2025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1EEE49-C057-41F2-BAB9-FAD7B590D8D6}" type="slidenum">
              <a:rPr lang="en-GB" smtClean="0"/>
              <a:t>‹#›</a:t>
            </a:fld>
            <a:endParaRPr lang="en-GB"/>
          </a:p>
        </p:txBody>
      </p:sp>
    </p:spTree>
    <p:extLst>
      <p:ext uri="{BB962C8B-B14F-4D97-AF65-F5344CB8AC3E}">
        <p14:creationId xmlns:p14="http://schemas.microsoft.com/office/powerpoint/2010/main" val="3497492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1EEE49-C057-41F2-BAB9-FAD7B590D8D6}" type="slidenum">
              <a:rPr lang="en-GB" smtClean="0"/>
              <a:t>1</a:t>
            </a:fld>
            <a:endParaRPr lang="en-GB"/>
          </a:p>
        </p:txBody>
      </p:sp>
    </p:spTree>
    <p:extLst>
      <p:ext uri="{BB962C8B-B14F-4D97-AF65-F5344CB8AC3E}">
        <p14:creationId xmlns:p14="http://schemas.microsoft.com/office/powerpoint/2010/main" val="22315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Always:</a:t>
            </a:r>
          </a:p>
          <a:p>
            <a:r>
              <a:rPr lang="en-GB" dirty="0"/>
              <a:t>Aim at the burning material, not at the flames</a:t>
            </a:r>
          </a:p>
          <a:p>
            <a:r>
              <a:rPr lang="en-GB" dirty="0"/>
              <a:t>Do not risk your personal safety!</a:t>
            </a:r>
          </a:p>
          <a:p>
            <a:r>
              <a:rPr lang="en-GB" dirty="0"/>
              <a:t>Press the alarm and call for help</a:t>
            </a:r>
          </a:p>
          <a:p>
            <a:r>
              <a:rPr lang="en-GB" dirty="0"/>
              <a:t>Use what you’ve got on hand! </a:t>
            </a:r>
          </a:p>
        </p:txBody>
      </p:sp>
      <p:sp>
        <p:nvSpPr>
          <p:cNvPr id="4" name="Slide Number Placeholder 3"/>
          <p:cNvSpPr>
            <a:spLocks noGrp="1"/>
          </p:cNvSpPr>
          <p:nvPr>
            <p:ph type="sldNum" sz="quarter" idx="5"/>
          </p:nvPr>
        </p:nvSpPr>
        <p:spPr/>
        <p:txBody>
          <a:bodyPr/>
          <a:lstStyle/>
          <a:p>
            <a:fld id="{411EEE49-C057-41F2-BAB9-FAD7B590D8D6}" type="slidenum">
              <a:rPr lang="en-GB" smtClean="0"/>
              <a:t>14</a:t>
            </a:fld>
            <a:endParaRPr lang="en-GB"/>
          </a:p>
        </p:txBody>
      </p:sp>
    </p:spTree>
    <p:extLst>
      <p:ext uri="{BB962C8B-B14F-4D97-AF65-F5344CB8AC3E}">
        <p14:creationId xmlns:p14="http://schemas.microsoft.com/office/powerpoint/2010/main" val="2774687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full map can be found on SharePoint</a:t>
            </a:r>
          </a:p>
        </p:txBody>
      </p:sp>
      <p:sp>
        <p:nvSpPr>
          <p:cNvPr id="4" name="Slide Number Placeholder 3"/>
          <p:cNvSpPr>
            <a:spLocks noGrp="1"/>
          </p:cNvSpPr>
          <p:nvPr>
            <p:ph type="sldNum" sz="quarter" idx="5"/>
          </p:nvPr>
        </p:nvSpPr>
        <p:spPr/>
        <p:txBody>
          <a:bodyPr/>
          <a:lstStyle/>
          <a:p>
            <a:fld id="{411EEE49-C057-41F2-BAB9-FAD7B590D8D6}" type="slidenum">
              <a:rPr lang="en-GB" smtClean="0"/>
              <a:t>15</a:t>
            </a:fld>
            <a:endParaRPr lang="en-GB"/>
          </a:p>
        </p:txBody>
      </p:sp>
    </p:spTree>
    <p:extLst>
      <p:ext uri="{BB962C8B-B14F-4D97-AF65-F5344CB8AC3E}">
        <p14:creationId xmlns:p14="http://schemas.microsoft.com/office/powerpoint/2010/main" val="2518686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1EEE49-C057-41F2-BAB9-FAD7B590D8D6}" type="slidenum">
              <a:rPr lang="en-GB" smtClean="0"/>
              <a:t>16</a:t>
            </a:fld>
            <a:endParaRPr lang="en-GB"/>
          </a:p>
        </p:txBody>
      </p:sp>
    </p:spTree>
    <p:extLst>
      <p:ext uri="{BB962C8B-B14F-4D97-AF65-F5344CB8AC3E}">
        <p14:creationId xmlns:p14="http://schemas.microsoft.com/office/powerpoint/2010/main" val="1179070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February we had an accident with a puncture wound.</a:t>
            </a:r>
          </a:p>
          <a:p>
            <a:r>
              <a:rPr lang="en-GB" dirty="0"/>
              <a:t>As a result, we could conclude that we have been lacking in the intro to lab safety and the accessibility of information in such a situation, therefore: this slide</a:t>
            </a:r>
          </a:p>
          <a:p>
            <a:endParaRPr lang="en-GB" dirty="0"/>
          </a:p>
          <a:p>
            <a:r>
              <a:rPr lang="en-GB" dirty="0"/>
              <a:t>If you need help assessing a situation, try to find/call some senior staff, Johanne, or Martin.</a:t>
            </a:r>
          </a:p>
          <a:p>
            <a:endParaRPr lang="en-GB" dirty="0"/>
          </a:p>
          <a:p>
            <a:r>
              <a:rPr lang="en-GB" dirty="0"/>
              <a:t>With puncture wounds, more often than not, you just need to update your tetanus shot.</a:t>
            </a:r>
          </a:p>
        </p:txBody>
      </p:sp>
      <p:sp>
        <p:nvSpPr>
          <p:cNvPr id="4" name="Slide Number Placeholder 3"/>
          <p:cNvSpPr>
            <a:spLocks noGrp="1"/>
          </p:cNvSpPr>
          <p:nvPr>
            <p:ph type="sldNum" sz="quarter" idx="5"/>
          </p:nvPr>
        </p:nvSpPr>
        <p:spPr/>
        <p:txBody>
          <a:bodyPr/>
          <a:lstStyle/>
          <a:p>
            <a:fld id="{411EEE49-C057-41F2-BAB9-FAD7B590D8D6}" type="slidenum">
              <a:rPr lang="en-GB" smtClean="0"/>
              <a:t>17</a:t>
            </a:fld>
            <a:endParaRPr lang="en-GB"/>
          </a:p>
        </p:txBody>
      </p:sp>
    </p:spTree>
    <p:extLst>
      <p:ext uri="{BB962C8B-B14F-4D97-AF65-F5344CB8AC3E}">
        <p14:creationId xmlns:p14="http://schemas.microsoft.com/office/powerpoint/2010/main" val="3409736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1EEE49-C057-41F2-BAB9-FAD7B590D8D6}" type="slidenum">
              <a:rPr lang="en-GB" smtClean="0"/>
              <a:t>18</a:t>
            </a:fld>
            <a:endParaRPr lang="en-GB"/>
          </a:p>
        </p:txBody>
      </p:sp>
    </p:spTree>
    <p:extLst>
      <p:ext uri="{BB962C8B-B14F-4D97-AF65-F5344CB8AC3E}">
        <p14:creationId xmlns:p14="http://schemas.microsoft.com/office/powerpoint/2010/main" val="1412611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48A216-2ECD-4B44-9CA4-8D4AE995603E}" type="slidenum">
              <a:rPr lang="en-GB" smtClean="0"/>
              <a:t>19</a:t>
            </a:fld>
            <a:endParaRPr lang="en-GB"/>
          </a:p>
        </p:txBody>
      </p:sp>
    </p:spTree>
    <p:extLst>
      <p:ext uri="{BB962C8B-B14F-4D97-AF65-F5344CB8AC3E}">
        <p14:creationId xmlns:p14="http://schemas.microsoft.com/office/powerpoint/2010/main" val="1568953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Lab coat </a:t>
            </a:r>
            <a:r>
              <a:rPr lang="en-GB" b="1" dirty="0"/>
              <a:t>closed</a:t>
            </a:r>
            <a:r>
              <a:rPr lang="en-GB" dirty="0"/>
              <a:t> over personal clothes</a:t>
            </a:r>
          </a:p>
          <a:p>
            <a:r>
              <a:rPr lang="en-GB" dirty="0"/>
              <a:t>Long hair should be tied up</a:t>
            </a:r>
          </a:p>
          <a:p>
            <a:r>
              <a:rPr lang="en-GB" dirty="0"/>
              <a:t>Shoes are seen as “unclean” and should be washable </a:t>
            </a:r>
          </a:p>
          <a:p>
            <a:endParaRPr lang="en-GB" dirty="0"/>
          </a:p>
          <a:p>
            <a:r>
              <a:rPr lang="en-GB" dirty="0"/>
              <a:t>Source: SSI</a:t>
            </a:r>
          </a:p>
          <a:p>
            <a:r>
              <a:rPr lang="en-GB" dirty="0"/>
              <a:t>https://e-dok.rm.dk/edok/Admin/GUI.nsf/Desktop.html?open&amp;openlink=http://e-dok.rm.dk/edok/enduser/portal.nsf/Main.html?open&amp;unid=X906AA413DAF65E66C125750B0040655C&amp;level=AAUH&amp;dbpath=/edok/editor/RM.nsf/&amp;windowwidth=1100&amp;windowheight=600&amp;windowtitle=S%F8g </a:t>
            </a:r>
          </a:p>
        </p:txBody>
      </p:sp>
      <p:sp>
        <p:nvSpPr>
          <p:cNvPr id="4" name="Slide Number Placeholder 3"/>
          <p:cNvSpPr>
            <a:spLocks noGrp="1"/>
          </p:cNvSpPr>
          <p:nvPr>
            <p:ph type="sldNum" sz="quarter" idx="5"/>
          </p:nvPr>
        </p:nvSpPr>
        <p:spPr/>
        <p:txBody>
          <a:bodyPr/>
          <a:lstStyle/>
          <a:p>
            <a:fld id="{411EEE49-C057-41F2-BAB9-FAD7B590D8D6}" type="slidenum">
              <a:rPr lang="en-GB" smtClean="0"/>
              <a:t>3</a:t>
            </a:fld>
            <a:endParaRPr lang="en-GB"/>
          </a:p>
        </p:txBody>
      </p:sp>
    </p:spTree>
    <p:extLst>
      <p:ext uri="{BB962C8B-B14F-4D97-AF65-F5344CB8AC3E}">
        <p14:creationId xmlns:p14="http://schemas.microsoft.com/office/powerpoint/2010/main" val="2321311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Pictures taken after Easter break in Cell lab and the storage room</a:t>
            </a:r>
          </a:p>
        </p:txBody>
      </p:sp>
      <p:sp>
        <p:nvSpPr>
          <p:cNvPr id="4" name="Slide Number Placeholder 3"/>
          <p:cNvSpPr>
            <a:spLocks noGrp="1"/>
          </p:cNvSpPr>
          <p:nvPr>
            <p:ph type="sldNum" sz="quarter" idx="5"/>
          </p:nvPr>
        </p:nvSpPr>
        <p:spPr/>
        <p:txBody>
          <a:bodyPr/>
          <a:lstStyle/>
          <a:p>
            <a:fld id="{411EEE49-C057-41F2-BAB9-FAD7B590D8D6}" type="slidenum">
              <a:rPr lang="en-GB" smtClean="0"/>
              <a:t>5</a:t>
            </a:fld>
            <a:endParaRPr lang="en-GB"/>
          </a:p>
        </p:txBody>
      </p:sp>
    </p:spTree>
    <p:extLst>
      <p:ext uri="{BB962C8B-B14F-4D97-AF65-F5344CB8AC3E}">
        <p14:creationId xmlns:p14="http://schemas.microsoft.com/office/powerpoint/2010/main" val="1194494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Remember to place the </a:t>
            </a:r>
            <a:r>
              <a:rPr lang="en-GB" dirty="0" err="1"/>
              <a:t>styrofoam</a:t>
            </a:r>
            <a:r>
              <a:rPr lang="en-GB" dirty="0"/>
              <a:t> lids correctly, so you can close the freezer completely!</a:t>
            </a:r>
          </a:p>
          <a:p>
            <a:r>
              <a:rPr lang="en-GB" dirty="0"/>
              <a:t>-And please tell Johanne if there is a lot of build-up ice in the freezers.</a:t>
            </a:r>
          </a:p>
          <a:p>
            <a:endParaRPr lang="en-GB" dirty="0"/>
          </a:p>
          <a:p>
            <a:r>
              <a:rPr lang="en-GB" dirty="0"/>
              <a:t>Collect your autoclaved utensils and what you’ve placed in the “to be washed” basket.</a:t>
            </a:r>
          </a:p>
          <a:p>
            <a:endParaRPr lang="en-GB" dirty="0"/>
          </a:p>
        </p:txBody>
      </p:sp>
      <p:sp>
        <p:nvSpPr>
          <p:cNvPr id="4" name="Slide Number Placeholder 3"/>
          <p:cNvSpPr>
            <a:spLocks noGrp="1"/>
          </p:cNvSpPr>
          <p:nvPr>
            <p:ph type="sldNum" sz="quarter" idx="5"/>
          </p:nvPr>
        </p:nvSpPr>
        <p:spPr/>
        <p:txBody>
          <a:bodyPr/>
          <a:lstStyle/>
          <a:p>
            <a:fld id="{411EEE49-C057-41F2-BAB9-FAD7B590D8D6}" type="slidenum">
              <a:rPr lang="en-GB" smtClean="0"/>
              <a:t>6</a:t>
            </a:fld>
            <a:endParaRPr lang="en-GB"/>
          </a:p>
        </p:txBody>
      </p:sp>
    </p:spTree>
    <p:extLst>
      <p:ext uri="{BB962C8B-B14F-4D97-AF65-F5344CB8AC3E}">
        <p14:creationId xmlns:p14="http://schemas.microsoft.com/office/powerpoint/2010/main" val="25708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rack filled with black mould was found in cell lab 7/2-25.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remember to clean your tools and utensils properly! This was probably covered in media, when it was placed in the cupboard…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Place it in the “to be washed” basket, if you can’t clean it yourself (but please remember to collect in and place it back where it belongs)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New labels on the racks will hopefully make this easier </a:t>
            </a:r>
            <a:r>
              <a:rPr lang="en-GB" dirty="0">
                <a:sym typeface="Wingdings" panose="05000000000000000000" pitchFamily="2" charset="2"/>
              </a:rPr>
              <a:t></a:t>
            </a:r>
            <a:endParaRPr lang="en-GB" dirty="0"/>
          </a:p>
        </p:txBody>
      </p:sp>
      <p:sp>
        <p:nvSpPr>
          <p:cNvPr id="4" name="Slide Number Placeholder 3"/>
          <p:cNvSpPr>
            <a:spLocks noGrp="1"/>
          </p:cNvSpPr>
          <p:nvPr>
            <p:ph type="sldNum" sz="quarter" idx="5"/>
          </p:nvPr>
        </p:nvSpPr>
        <p:spPr/>
        <p:txBody>
          <a:bodyPr/>
          <a:lstStyle/>
          <a:p>
            <a:fld id="{411EEE49-C057-41F2-BAB9-FAD7B590D8D6}" type="slidenum">
              <a:rPr lang="en-GB" smtClean="0"/>
              <a:t>7</a:t>
            </a:fld>
            <a:endParaRPr lang="en-GB"/>
          </a:p>
        </p:txBody>
      </p:sp>
    </p:spTree>
    <p:extLst>
      <p:ext uri="{BB962C8B-B14F-4D97-AF65-F5344CB8AC3E}">
        <p14:creationId xmlns:p14="http://schemas.microsoft.com/office/powerpoint/2010/main" val="2211226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1EEE49-C057-41F2-BAB9-FAD7B590D8D6}" type="slidenum">
              <a:rPr lang="en-GB" smtClean="0"/>
              <a:t>8</a:t>
            </a:fld>
            <a:endParaRPr lang="en-GB"/>
          </a:p>
        </p:txBody>
      </p:sp>
    </p:spTree>
    <p:extLst>
      <p:ext uri="{BB962C8B-B14F-4D97-AF65-F5344CB8AC3E}">
        <p14:creationId xmlns:p14="http://schemas.microsoft.com/office/powerpoint/2010/main" val="1026928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Found in the windowsill in ELISA lab</a:t>
            </a:r>
          </a:p>
        </p:txBody>
      </p:sp>
      <p:sp>
        <p:nvSpPr>
          <p:cNvPr id="4" name="Slide Number Placeholder 3"/>
          <p:cNvSpPr>
            <a:spLocks noGrp="1"/>
          </p:cNvSpPr>
          <p:nvPr>
            <p:ph type="sldNum" sz="quarter" idx="5"/>
          </p:nvPr>
        </p:nvSpPr>
        <p:spPr/>
        <p:txBody>
          <a:bodyPr/>
          <a:lstStyle/>
          <a:p>
            <a:fld id="{411EEE49-C057-41F2-BAB9-FAD7B590D8D6}" type="slidenum">
              <a:rPr lang="en-GB" smtClean="0"/>
              <a:t>9</a:t>
            </a:fld>
            <a:endParaRPr lang="en-GB"/>
          </a:p>
        </p:txBody>
      </p:sp>
    </p:spTree>
    <p:extLst>
      <p:ext uri="{BB962C8B-B14F-4D97-AF65-F5344CB8AC3E}">
        <p14:creationId xmlns:p14="http://schemas.microsoft.com/office/powerpoint/2010/main" val="3081754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Tips on cleaning the fridges and freezers: </a:t>
            </a:r>
          </a:p>
          <a:p>
            <a:r>
              <a:rPr lang="en-GB" dirty="0"/>
              <a:t>Use two rolling carts, one for the refrigerated stuff, one for the frozen. Place them in the walk-ins accordingly. Defrost the freezer when it’s empty by turning it off. Write an email to people asking them to move the stuff they are using from the carts to the fridge/freezer (give them a week) and throw the rest out. </a:t>
            </a:r>
          </a:p>
          <a:p>
            <a:endParaRPr lang="en-GB" dirty="0"/>
          </a:p>
          <a:p>
            <a:r>
              <a:rPr lang="en-GB" dirty="0"/>
              <a:t>I have found more than a little mould in the walk-in, so please(!) help me clean it out.</a:t>
            </a:r>
          </a:p>
          <a:p>
            <a:endParaRPr lang="en-GB" dirty="0"/>
          </a:p>
        </p:txBody>
      </p:sp>
      <p:sp>
        <p:nvSpPr>
          <p:cNvPr id="4" name="Slide Number Placeholder 3"/>
          <p:cNvSpPr>
            <a:spLocks noGrp="1"/>
          </p:cNvSpPr>
          <p:nvPr>
            <p:ph type="sldNum" sz="quarter" idx="5"/>
          </p:nvPr>
        </p:nvSpPr>
        <p:spPr/>
        <p:txBody>
          <a:bodyPr/>
          <a:lstStyle/>
          <a:p>
            <a:fld id="{411EEE49-C057-41F2-BAB9-FAD7B590D8D6}" type="slidenum">
              <a:rPr lang="en-GB" smtClean="0"/>
              <a:t>10</a:t>
            </a:fld>
            <a:endParaRPr lang="en-GB"/>
          </a:p>
        </p:txBody>
      </p:sp>
    </p:spTree>
    <p:extLst>
      <p:ext uri="{BB962C8B-B14F-4D97-AF65-F5344CB8AC3E}">
        <p14:creationId xmlns:p14="http://schemas.microsoft.com/office/powerpoint/2010/main" val="500765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instance: we don’t know how long the trans blot has been broken.</a:t>
            </a:r>
          </a:p>
        </p:txBody>
      </p:sp>
      <p:sp>
        <p:nvSpPr>
          <p:cNvPr id="4" name="Slide Number Placeholder 3"/>
          <p:cNvSpPr>
            <a:spLocks noGrp="1"/>
          </p:cNvSpPr>
          <p:nvPr>
            <p:ph type="sldNum" sz="quarter" idx="5"/>
          </p:nvPr>
        </p:nvSpPr>
        <p:spPr/>
        <p:txBody>
          <a:bodyPr/>
          <a:lstStyle/>
          <a:p>
            <a:fld id="{411EEE49-C057-41F2-BAB9-FAD7B590D8D6}" type="slidenum">
              <a:rPr lang="en-GB" smtClean="0"/>
              <a:t>11</a:t>
            </a:fld>
            <a:endParaRPr lang="en-GB"/>
          </a:p>
        </p:txBody>
      </p:sp>
    </p:spTree>
    <p:extLst>
      <p:ext uri="{BB962C8B-B14F-4D97-AF65-F5344CB8AC3E}">
        <p14:creationId xmlns:p14="http://schemas.microsoft.com/office/powerpoint/2010/main" val="3680906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161A7-EF8A-7CB9-6BF1-AA4706C8A0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a-DK"/>
          </a:p>
        </p:txBody>
      </p:sp>
      <p:sp>
        <p:nvSpPr>
          <p:cNvPr id="3" name="Subtitle 2">
            <a:extLst>
              <a:ext uri="{FF2B5EF4-FFF2-40B4-BE49-F238E27FC236}">
                <a16:creationId xmlns:a16="http://schemas.microsoft.com/office/drawing/2014/main" id="{6C87EF4A-7E97-0980-3043-27F45C91A3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a:extLst>
              <a:ext uri="{FF2B5EF4-FFF2-40B4-BE49-F238E27FC236}">
                <a16:creationId xmlns:a16="http://schemas.microsoft.com/office/drawing/2014/main" id="{955F3DBA-9D27-5F6D-728C-ED65DC00B610}"/>
              </a:ext>
            </a:extLst>
          </p:cNvPr>
          <p:cNvSpPr>
            <a:spLocks noGrp="1"/>
          </p:cNvSpPr>
          <p:nvPr>
            <p:ph type="dt" sz="half" idx="10"/>
          </p:nvPr>
        </p:nvSpPr>
        <p:spPr/>
        <p:txBody>
          <a:bodyPr/>
          <a:lstStyle/>
          <a:p>
            <a:fld id="{9E4FE278-1D23-4C79-A877-15D848785247}" type="datetimeFigureOut">
              <a:rPr lang="en-GB" smtClean="0"/>
              <a:t>13/05/2025</a:t>
            </a:fld>
            <a:endParaRPr lang="en-GB"/>
          </a:p>
        </p:txBody>
      </p:sp>
      <p:sp>
        <p:nvSpPr>
          <p:cNvPr id="5" name="Footer Placeholder 4">
            <a:extLst>
              <a:ext uri="{FF2B5EF4-FFF2-40B4-BE49-F238E27FC236}">
                <a16:creationId xmlns:a16="http://schemas.microsoft.com/office/drawing/2014/main" id="{1FAA22DE-56BB-CFF6-1FEA-E2295384F5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A9DDC9-95D9-5B86-8190-9F691EF5FCF1}"/>
              </a:ext>
            </a:extLst>
          </p:cNvPr>
          <p:cNvSpPr>
            <a:spLocks noGrp="1"/>
          </p:cNvSpPr>
          <p:nvPr>
            <p:ph type="sldNum" sz="quarter" idx="12"/>
          </p:nvPr>
        </p:nvSpPr>
        <p:spPr/>
        <p:txBody>
          <a:bodyPr/>
          <a:lstStyle/>
          <a:p>
            <a:fld id="{33CE468D-BD16-4BD0-B230-1E8CF915666B}" type="slidenum">
              <a:rPr lang="en-GB" smtClean="0"/>
              <a:t>‹#›</a:t>
            </a:fld>
            <a:endParaRPr lang="en-GB"/>
          </a:p>
        </p:txBody>
      </p:sp>
    </p:spTree>
    <p:extLst>
      <p:ext uri="{BB962C8B-B14F-4D97-AF65-F5344CB8AC3E}">
        <p14:creationId xmlns:p14="http://schemas.microsoft.com/office/powerpoint/2010/main" val="2047368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FA8E3-B22E-0F27-F277-057AE1AD75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EB7D7B-A99A-82FE-C71E-B05FF27AC5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DE2D33-9DCF-D5F6-8625-CA929C9410B3}"/>
              </a:ext>
            </a:extLst>
          </p:cNvPr>
          <p:cNvSpPr>
            <a:spLocks noGrp="1"/>
          </p:cNvSpPr>
          <p:nvPr>
            <p:ph type="dt" sz="half" idx="10"/>
          </p:nvPr>
        </p:nvSpPr>
        <p:spPr/>
        <p:txBody>
          <a:bodyPr/>
          <a:lstStyle/>
          <a:p>
            <a:fld id="{D38BF0C2-62CC-4908-8163-E69106550248}" type="datetimeFigureOut">
              <a:rPr lang="en-GB" smtClean="0"/>
              <a:t>13/05/2025</a:t>
            </a:fld>
            <a:endParaRPr lang="en-GB"/>
          </a:p>
        </p:txBody>
      </p:sp>
      <p:sp>
        <p:nvSpPr>
          <p:cNvPr id="5" name="Footer Placeholder 4">
            <a:extLst>
              <a:ext uri="{FF2B5EF4-FFF2-40B4-BE49-F238E27FC236}">
                <a16:creationId xmlns:a16="http://schemas.microsoft.com/office/drawing/2014/main" id="{99F5B810-198C-B322-54E1-8324C6D227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9204F0-365A-977D-DA0E-8C7844196BBA}"/>
              </a:ext>
            </a:extLst>
          </p:cNvPr>
          <p:cNvSpPr>
            <a:spLocks noGrp="1"/>
          </p:cNvSpPr>
          <p:nvPr>
            <p:ph type="sldNum" sz="quarter" idx="12"/>
          </p:nvPr>
        </p:nvSpPr>
        <p:spPr/>
        <p:txBody>
          <a:bodyPr/>
          <a:lstStyle/>
          <a:p>
            <a:fld id="{712448E3-2E25-4E5B-B2AC-DB265AA6D330}" type="slidenum">
              <a:rPr lang="en-GB" smtClean="0"/>
              <a:t>‹#›</a:t>
            </a:fld>
            <a:endParaRPr lang="en-GB"/>
          </a:p>
        </p:txBody>
      </p:sp>
    </p:spTree>
    <p:extLst>
      <p:ext uri="{BB962C8B-B14F-4D97-AF65-F5344CB8AC3E}">
        <p14:creationId xmlns:p14="http://schemas.microsoft.com/office/powerpoint/2010/main" val="292277148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190F9-D966-2B10-D3D7-A91D6756B7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3" name="Text Placeholder 2">
            <a:extLst>
              <a:ext uri="{FF2B5EF4-FFF2-40B4-BE49-F238E27FC236}">
                <a16:creationId xmlns:a16="http://schemas.microsoft.com/office/drawing/2014/main" id="{0406FA48-636C-EFDD-5E44-0C729777E0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62A7E1DD-140A-3AF6-BE8E-99D04CDFA3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E4FE278-1D23-4C79-A877-15D848785247}" type="datetimeFigureOut">
              <a:rPr lang="en-GB" smtClean="0"/>
              <a:t>13/05/2025</a:t>
            </a:fld>
            <a:endParaRPr lang="en-GB"/>
          </a:p>
        </p:txBody>
      </p:sp>
      <p:sp>
        <p:nvSpPr>
          <p:cNvPr id="5" name="Footer Placeholder 4">
            <a:extLst>
              <a:ext uri="{FF2B5EF4-FFF2-40B4-BE49-F238E27FC236}">
                <a16:creationId xmlns:a16="http://schemas.microsoft.com/office/drawing/2014/main" id="{E5EAAE22-A275-B451-E1F8-4E9AE9E079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1827364-720B-75B1-136A-F2AE093DA3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CE468D-BD16-4BD0-B230-1E8CF915666B}" type="slidenum">
              <a:rPr lang="en-GB" smtClean="0"/>
              <a:t>‹#›</a:t>
            </a:fld>
            <a:endParaRPr lang="en-GB"/>
          </a:p>
        </p:txBody>
      </p:sp>
    </p:spTree>
    <p:extLst>
      <p:ext uri="{BB962C8B-B14F-4D97-AF65-F5344CB8AC3E}">
        <p14:creationId xmlns:p14="http://schemas.microsoft.com/office/powerpoint/2010/main" val="92872187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71C7C8-C63C-CAF0-A1CA-DAC9FE26FB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34ADBC-27F9-9192-C69C-04A535F049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3F48A3-DA56-F335-E7A6-0AF1194AF5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38BF0C2-62CC-4908-8163-E69106550248}" type="datetimeFigureOut">
              <a:rPr lang="en-GB" smtClean="0"/>
              <a:t>13/05/2025</a:t>
            </a:fld>
            <a:endParaRPr lang="en-GB"/>
          </a:p>
        </p:txBody>
      </p:sp>
      <p:sp>
        <p:nvSpPr>
          <p:cNvPr id="5" name="Footer Placeholder 4">
            <a:extLst>
              <a:ext uri="{FF2B5EF4-FFF2-40B4-BE49-F238E27FC236}">
                <a16:creationId xmlns:a16="http://schemas.microsoft.com/office/drawing/2014/main" id="{A0C8FB80-A8E0-E5EC-54BF-FF133E05A2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2723C94-6599-BF34-8CCC-807685B52B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12448E3-2E25-4E5B-B2AC-DB265AA6D330}" type="slidenum">
              <a:rPr lang="en-GB" smtClean="0"/>
              <a:t>‹#›</a:t>
            </a:fld>
            <a:endParaRPr lang="en-GB"/>
          </a:p>
        </p:txBody>
      </p:sp>
    </p:spTree>
    <p:extLst>
      <p:ext uri="{BB962C8B-B14F-4D97-AF65-F5344CB8AC3E}">
        <p14:creationId xmlns:p14="http://schemas.microsoft.com/office/powerpoint/2010/main" val="702369885"/>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3AE83-FADD-2100-79D5-B005F52F79AB}"/>
              </a:ext>
            </a:extLst>
          </p:cNvPr>
          <p:cNvSpPr>
            <a:spLocks noGrp="1"/>
          </p:cNvSpPr>
          <p:nvPr>
            <p:ph type="ctrTitle"/>
          </p:nvPr>
        </p:nvSpPr>
        <p:spPr/>
        <p:txBody>
          <a:bodyPr/>
          <a:lstStyle/>
          <a:p>
            <a:r>
              <a:rPr lang="en-GB" dirty="0"/>
              <a:t>Lab User Meeting</a:t>
            </a:r>
          </a:p>
        </p:txBody>
      </p:sp>
      <p:sp>
        <p:nvSpPr>
          <p:cNvPr id="3" name="Subtitle 2">
            <a:extLst>
              <a:ext uri="{FF2B5EF4-FFF2-40B4-BE49-F238E27FC236}">
                <a16:creationId xmlns:a16="http://schemas.microsoft.com/office/drawing/2014/main" id="{413F5C0C-DAF7-D7C2-AB9E-0E36EA9ED5B2}"/>
              </a:ext>
            </a:extLst>
          </p:cNvPr>
          <p:cNvSpPr>
            <a:spLocks noGrp="1"/>
          </p:cNvSpPr>
          <p:nvPr>
            <p:ph type="subTitle" idx="1"/>
          </p:nvPr>
        </p:nvSpPr>
        <p:spPr/>
        <p:txBody>
          <a:bodyPr/>
          <a:lstStyle/>
          <a:p>
            <a:r>
              <a:rPr lang="en-GB" dirty="0"/>
              <a:t>13-05-25</a:t>
            </a:r>
          </a:p>
        </p:txBody>
      </p:sp>
    </p:spTree>
    <p:extLst>
      <p:ext uri="{BB962C8B-B14F-4D97-AF65-F5344CB8AC3E}">
        <p14:creationId xmlns:p14="http://schemas.microsoft.com/office/powerpoint/2010/main" val="1405688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D7567-0B30-6027-A0A7-045261B6ED51}"/>
              </a:ext>
            </a:extLst>
          </p:cNvPr>
          <p:cNvSpPr>
            <a:spLocks noGrp="1"/>
          </p:cNvSpPr>
          <p:nvPr>
            <p:ph type="title"/>
          </p:nvPr>
        </p:nvSpPr>
        <p:spPr/>
        <p:txBody>
          <a:bodyPr/>
          <a:lstStyle/>
          <a:p>
            <a:r>
              <a:rPr lang="en-GB" dirty="0"/>
              <a:t>Cleaning tasks</a:t>
            </a:r>
          </a:p>
        </p:txBody>
      </p:sp>
      <p:sp>
        <p:nvSpPr>
          <p:cNvPr id="3" name="Content Placeholder 2">
            <a:extLst>
              <a:ext uri="{FF2B5EF4-FFF2-40B4-BE49-F238E27FC236}">
                <a16:creationId xmlns:a16="http://schemas.microsoft.com/office/drawing/2014/main" id="{461292B9-CAE5-6019-8F4C-2032083D0E7E}"/>
              </a:ext>
            </a:extLst>
          </p:cNvPr>
          <p:cNvSpPr>
            <a:spLocks noGrp="1"/>
          </p:cNvSpPr>
          <p:nvPr>
            <p:ph idx="1"/>
          </p:nvPr>
        </p:nvSpPr>
        <p:spPr>
          <a:xfrm>
            <a:off x="838200" y="1825625"/>
            <a:ext cx="6431280" cy="4351338"/>
          </a:xfrm>
        </p:spPr>
        <p:txBody>
          <a:bodyPr>
            <a:normAutofit/>
          </a:bodyPr>
          <a:lstStyle/>
          <a:p>
            <a:r>
              <a:rPr lang="en-GB" dirty="0"/>
              <a:t>Please clean the fridges and defrost the freezers in your cleaning area before summer!</a:t>
            </a:r>
          </a:p>
          <a:p>
            <a:r>
              <a:rPr lang="en-GB" dirty="0"/>
              <a:t>Remember to clean and lubricate the centrifuges doing your weekly cleaning rotation.</a:t>
            </a:r>
          </a:p>
          <a:p>
            <a:endParaRPr lang="en-GB" dirty="0"/>
          </a:p>
          <a:p>
            <a:r>
              <a:rPr lang="en-GB" dirty="0"/>
              <a:t>There’s a lot of old stuff in the walk in. Please use 5 min to look around for any old stuff with your name on in.</a:t>
            </a:r>
          </a:p>
        </p:txBody>
      </p:sp>
      <p:pic>
        <p:nvPicPr>
          <p:cNvPr id="5" name="Picture 4">
            <a:extLst>
              <a:ext uri="{FF2B5EF4-FFF2-40B4-BE49-F238E27FC236}">
                <a16:creationId xmlns:a16="http://schemas.microsoft.com/office/drawing/2014/main" id="{171D6627-3350-00B8-C4FA-2454541AF4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21880" y="3542665"/>
            <a:ext cx="4130040" cy="3097530"/>
          </a:xfrm>
          <a:prstGeom prst="rect">
            <a:avLst/>
          </a:prstGeom>
        </p:spPr>
      </p:pic>
      <p:pic>
        <p:nvPicPr>
          <p:cNvPr id="6" name="Picture 5">
            <a:extLst>
              <a:ext uri="{FF2B5EF4-FFF2-40B4-BE49-F238E27FC236}">
                <a16:creationId xmlns:a16="http://schemas.microsoft.com/office/drawing/2014/main" id="{777C1088-1866-E188-8C97-1443426C5E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21880" y="217805"/>
            <a:ext cx="4130040" cy="3097530"/>
          </a:xfrm>
          <a:prstGeom prst="rect">
            <a:avLst/>
          </a:prstGeom>
        </p:spPr>
      </p:pic>
    </p:spTree>
    <p:extLst>
      <p:ext uri="{BB962C8B-B14F-4D97-AF65-F5344CB8AC3E}">
        <p14:creationId xmlns:p14="http://schemas.microsoft.com/office/powerpoint/2010/main" val="3090783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AFE2A-F20B-CE7E-DA3A-E75ED56DB190}"/>
              </a:ext>
            </a:extLst>
          </p:cNvPr>
          <p:cNvSpPr>
            <a:spLocks noGrp="1"/>
          </p:cNvSpPr>
          <p:nvPr>
            <p:ph type="title"/>
          </p:nvPr>
        </p:nvSpPr>
        <p:spPr/>
        <p:txBody>
          <a:bodyPr/>
          <a:lstStyle/>
          <a:p>
            <a:r>
              <a:rPr lang="en-GB" dirty="0" err="1"/>
              <a:t>Clustermarket</a:t>
            </a:r>
            <a:endParaRPr lang="en-GB" dirty="0"/>
          </a:p>
        </p:txBody>
      </p:sp>
      <p:sp>
        <p:nvSpPr>
          <p:cNvPr id="3" name="Content Placeholder 2">
            <a:extLst>
              <a:ext uri="{FF2B5EF4-FFF2-40B4-BE49-F238E27FC236}">
                <a16:creationId xmlns:a16="http://schemas.microsoft.com/office/drawing/2014/main" id="{2C2B3C6D-4D36-C1B7-4B98-B3676EBF2CB3}"/>
              </a:ext>
            </a:extLst>
          </p:cNvPr>
          <p:cNvSpPr>
            <a:spLocks noGrp="1"/>
          </p:cNvSpPr>
          <p:nvPr>
            <p:ph idx="1"/>
          </p:nvPr>
        </p:nvSpPr>
        <p:spPr/>
        <p:txBody>
          <a:bodyPr/>
          <a:lstStyle/>
          <a:p>
            <a:r>
              <a:rPr lang="en-GB" dirty="0"/>
              <a:t>Booking is not only for the sake of keeping the lab-space or equipment free, but also so we have a log of the users.</a:t>
            </a:r>
          </a:p>
          <a:p>
            <a:r>
              <a:rPr lang="en-GB" dirty="0"/>
              <a:t>We need to know who to contact if something isn’t working or if we discover a fault that could potentially have affected your work.</a:t>
            </a:r>
          </a:p>
        </p:txBody>
      </p:sp>
    </p:spTree>
    <p:extLst>
      <p:ext uri="{BB962C8B-B14F-4D97-AF65-F5344CB8AC3E}">
        <p14:creationId xmlns:p14="http://schemas.microsoft.com/office/powerpoint/2010/main" val="1620826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F3BDD-59BB-C3DE-05DE-D678CE01D327}"/>
              </a:ext>
            </a:extLst>
          </p:cNvPr>
          <p:cNvSpPr/>
          <p:nvPr/>
        </p:nvSpPr>
        <p:spPr>
          <a:xfrm>
            <a:off x="2406373" y="2967335"/>
            <a:ext cx="7379264" cy="1323439"/>
          </a:xfrm>
          <a:prstGeom prst="rect">
            <a:avLst/>
          </a:prstGeom>
          <a:noFill/>
        </p:spPr>
        <p:txBody>
          <a:bodyPr wrap="none" lIns="91440" tIns="45720" rIns="91440" bIns="45720">
            <a:spAutoFit/>
          </a:bodyPr>
          <a:lstStyle/>
          <a:p>
            <a:pPr algn="ctr"/>
            <a:r>
              <a:rPr lang="en-US" sz="8000" b="1" dirty="0">
                <a:ln w="0"/>
                <a:solidFill>
                  <a:srgbClr val="7030A0"/>
                </a:solidFill>
                <a:effectLst>
                  <a:reflection blurRad="6350" stA="53000" endA="300" endPos="35500" dir="5400000" sy="-90000" algn="bl" rotWithShape="0"/>
                </a:effectLst>
              </a:rPr>
              <a:t>Subject change</a:t>
            </a:r>
          </a:p>
        </p:txBody>
      </p:sp>
    </p:spTree>
    <p:extLst>
      <p:ext uri="{BB962C8B-B14F-4D97-AF65-F5344CB8AC3E}">
        <p14:creationId xmlns:p14="http://schemas.microsoft.com/office/powerpoint/2010/main" val="3423202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65CBC-7433-9C7A-B551-03BA61D2B460}"/>
              </a:ext>
            </a:extLst>
          </p:cNvPr>
          <p:cNvSpPr>
            <a:spLocks noGrp="1"/>
          </p:cNvSpPr>
          <p:nvPr>
            <p:ph type="title"/>
          </p:nvPr>
        </p:nvSpPr>
        <p:spPr/>
        <p:txBody>
          <a:bodyPr/>
          <a:lstStyle/>
          <a:p>
            <a:r>
              <a:rPr lang="en-GB" dirty="0"/>
              <a:t>Fire safety</a:t>
            </a:r>
          </a:p>
        </p:txBody>
      </p:sp>
      <p:sp>
        <p:nvSpPr>
          <p:cNvPr id="3" name="Content Placeholder 2">
            <a:extLst>
              <a:ext uri="{FF2B5EF4-FFF2-40B4-BE49-F238E27FC236}">
                <a16:creationId xmlns:a16="http://schemas.microsoft.com/office/drawing/2014/main" id="{87C38E93-218D-8BB0-1B8F-C4EAB89048E8}"/>
              </a:ext>
            </a:extLst>
          </p:cNvPr>
          <p:cNvSpPr>
            <a:spLocks noGrp="1"/>
          </p:cNvSpPr>
          <p:nvPr>
            <p:ph idx="1"/>
          </p:nvPr>
        </p:nvSpPr>
        <p:spPr>
          <a:xfrm>
            <a:off x="838200" y="1825625"/>
            <a:ext cx="6210300" cy="4351338"/>
          </a:xfrm>
        </p:spPr>
        <p:txBody>
          <a:bodyPr/>
          <a:lstStyle/>
          <a:p>
            <a:r>
              <a:rPr lang="en-GB" dirty="0"/>
              <a:t>Orient yourself with the layout of the department and the locations of emergency exits, extinguishers, fire blankets, etc. </a:t>
            </a:r>
          </a:p>
          <a:p>
            <a:r>
              <a:rPr lang="en-GB" dirty="0"/>
              <a:t>Keep the hallways free. Scooters, tables etc should only be on one side of the hallway -NEVER place them in front of a fire door or a fire hose.</a:t>
            </a:r>
          </a:p>
          <a:p>
            <a:r>
              <a:rPr lang="en-GB" dirty="0"/>
              <a:t>Windowsills should be empty.</a:t>
            </a:r>
          </a:p>
        </p:txBody>
      </p:sp>
      <p:pic>
        <p:nvPicPr>
          <p:cNvPr id="4" name="Picture 3">
            <a:extLst>
              <a:ext uri="{FF2B5EF4-FFF2-40B4-BE49-F238E27FC236}">
                <a16:creationId xmlns:a16="http://schemas.microsoft.com/office/drawing/2014/main" id="{19D696B7-9372-AF50-D89A-0312B138C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51370" y="180340"/>
            <a:ext cx="4872990" cy="6497320"/>
          </a:xfrm>
          <a:prstGeom prst="rect">
            <a:avLst/>
          </a:prstGeom>
        </p:spPr>
      </p:pic>
      <p:sp>
        <p:nvSpPr>
          <p:cNvPr id="6" name="Arrow: Down 5">
            <a:extLst>
              <a:ext uri="{FF2B5EF4-FFF2-40B4-BE49-F238E27FC236}">
                <a16:creationId xmlns:a16="http://schemas.microsoft.com/office/drawing/2014/main" id="{5B14DB53-FB95-B139-1898-68F8225C756D}"/>
              </a:ext>
            </a:extLst>
          </p:cNvPr>
          <p:cNvSpPr/>
          <p:nvPr/>
        </p:nvSpPr>
        <p:spPr>
          <a:xfrm>
            <a:off x="8928735" y="1027906"/>
            <a:ext cx="868680" cy="922655"/>
          </a:xfrm>
          <a:prstGeom prst="downArrow">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5466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0ED50F-63F3-DF9B-EEF0-51FF3C3B777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1491" y="825554"/>
            <a:ext cx="3924300" cy="2307440"/>
          </a:xfrm>
          <a:prstGeom prst="rect">
            <a:avLst/>
          </a:prstGeom>
        </p:spPr>
      </p:pic>
      <p:pic>
        <p:nvPicPr>
          <p:cNvPr id="9" name="Picture 8">
            <a:extLst>
              <a:ext uri="{FF2B5EF4-FFF2-40B4-BE49-F238E27FC236}">
                <a16:creationId xmlns:a16="http://schemas.microsoft.com/office/drawing/2014/main" id="{51B1ED5E-582C-DAA6-8857-A05593692D3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102198" y="228599"/>
            <a:ext cx="1398404" cy="3950859"/>
          </a:xfrm>
          <a:prstGeom prst="rect">
            <a:avLst/>
          </a:prstGeom>
        </p:spPr>
      </p:pic>
      <p:pic>
        <p:nvPicPr>
          <p:cNvPr id="11" name="Picture 10">
            <a:extLst>
              <a:ext uri="{FF2B5EF4-FFF2-40B4-BE49-F238E27FC236}">
                <a16:creationId xmlns:a16="http://schemas.microsoft.com/office/drawing/2014/main" id="{D035554C-6E8E-3C01-C278-B1574BC1E1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29400" y="228599"/>
            <a:ext cx="1660084" cy="3950857"/>
          </a:xfrm>
          <a:prstGeom prst="rect">
            <a:avLst/>
          </a:prstGeom>
        </p:spPr>
      </p:pic>
      <p:sp>
        <p:nvSpPr>
          <p:cNvPr id="4" name="TextBox 3">
            <a:extLst>
              <a:ext uri="{FF2B5EF4-FFF2-40B4-BE49-F238E27FC236}">
                <a16:creationId xmlns:a16="http://schemas.microsoft.com/office/drawing/2014/main" id="{42271018-5CAA-206E-17D9-01CE89691E08}"/>
              </a:ext>
            </a:extLst>
          </p:cNvPr>
          <p:cNvSpPr txBox="1"/>
          <p:nvPr/>
        </p:nvSpPr>
        <p:spPr>
          <a:xfrm>
            <a:off x="653444" y="4179458"/>
            <a:ext cx="2103120" cy="1477328"/>
          </a:xfrm>
          <a:prstGeom prst="rect">
            <a:avLst/>
          </a:prstGeom>
          <a:noFill/>
        </p:spPr>
        <p:txBody>
          <a:bodyPr wrap="square" rtlCol="0">
            <a:spAutoFit/>
          </a:bodyPr>
          <a:lstStyle/>
          <a:p>
            <a:pPr marL="0" indent="0">
              <a:buNone/>
            </a:pPr>
            <a:r>
              <a:rPr lang="en-GB" dirty="0"/>
              <a:t>Fire hose:</a:t>
            </a:r>
          </a:p>
          <a:p>
            <a:r>
              <a:rPr lang="en-GB" dirty="0"/>
              <a:t>Use on larger fires as it won’t run out of water</a:t>
            </a:r>
          </a:p>
          <a:p>
            <a:endParaRPr lang="en-GB" dirty="0"/>
          </a:p>
        </p:txBody>
      </p:sp>
      <p:sp>
        <p:nvSpPr>
          <p:cNvPr id="5" name="TextBox 4">
            <a:extLst>
              <a:ext uri="{FF2B5EF4-FFF2-40B4-BE49-F238E27FC236}">
                <a16:creationId xmlns:a16="http://schemas.microsoft.com/office/drawing/2014/main" id="{67561CA7-265C-314A-559B-8B340ED9FE05}"/>
              </a:ext>
            </a:extLst>
          </p:cNvPr>
          <p:cNvSpPr txBox="1"/>
          <p:nvPr/>
        </p:nvSpPr>
        <p:spPr>
          <a:xfrm>
            <a:off x="3383280" y="4179458"/>
            <a:ext cx="4572000" cy="2585323"/>
          </a:xfrm>
          <a:prstGeom prst="rect">
            <a:avLst/>
          </a:prstGeom>
          <a:noFill/>
        </p:spPr>
        <p:txBody>
          <a:bodyPr wrap="square" rtlCol="0">
            <a:spAutoFit/>
          </a:bodyPr>
          <a:lstStyle/>
          <a:p>
            <a:pPr marL="0" indent="0">
              <a:buNone/>
            </a:pPr>
            <a:r>
              <a:rPr lang="en-GB" dirty="0"/>
              <a:t>CO2 extinguisher:</a:t>
            </a:r>
          </a:p>
          <a:p>
            <a:r>
              <a:rPr lang="en-GB" dirty="0"/>
              <a:t>Use on fires in flammable liquids, electrical equipment or gas.</a:t>
            </a:r>
          </a:p>
          <a:p>
            <a:r>
              <a:rPr lang="en-GB" dirty="0"/>
              <a:t>Remember to turn of the power or gas supply.</a:t>
            </a:r>
          </a:p>
          <a:p>
            <a:r>
              <a:rPr lang="en-GB" dirty="0"/>
              <a:t>Do NOT use on people</a:t>
            </a:r>
          </a:p>
          <a:p>
            <a:r>
              <a:rPr lang="en-GB" dirty="0"/>
              <a:t>How to: Remove the split, aim, press down the handle and spread the CO2 on top of the flaming material</a:t>
            </a:r>
          </a:p>
        </p:txBody>
      </p:sp>
      <p:sp>
        <p:nvSpPr>
          <p:cNvPr id="10" name="TextBox 9">
            <a:extLst>
              <a:ext uri="{FF2B5EF4-FFF2-40B4-BE49-F238E27FC236}">
                <a16:creationId xmlns:a16="http://schemas.microsoft.com/office/drawing/2014/main" id="{AFF7373F-CB16-740B-8A26-CA232BFCFBC4}"/>
              </a:ext>
            </a:extLst>
          </p:cNvPr>
          <p:cNvSpPr txBox="1"/>
          <p:nvPr/>
        </p:nvSpPr>
        <p:spPr>
          <a:xfrm>
            <a:off x="8081010" y="4179458"/>
            <a:ext cx="3924300" cy="2031325"/>
          </a:xfrm>
          <a:prstGeom prst="rect">
            <a:avLst/>
          </a:prstGeom>
          <a:noFill/>
        </p:spPr>
        <p:txBody>
          <a:bodyPr wrap="square" rtlCol="0">
            <a:spAutoFit/>
          </a:bodyPr>
          <a:lstStyle/>
          <a:p>
            <a:pPr marL="0" indent="0">
              <a:buNone/>
            </a:pPr>
            <a:r>
              <a:rPr lang="en-GB" dirty="0"/>
              <a:t>Fire blanket:</a:t>
            </a:r>
          </a:p>
          <a:p>
            <a:r>
              <a:rPr lang="en-GB" dirty="0"/>
              <a:t>Use on smaller fires or on people</a:t>
            </a:r>
          </a:p>
          <a:p>
            <a:r>
              <a:rPr lang="en-GB" dirty="0"/>
              <a:t>How to: Pull out the blanket by the strings. Remember to protect your hands and use it from the neck down on people</a:t>
            </a:r>
          </a:p>
          <a:p>
            <a:endParaRPr lang="en-GB" dirty="0"/>
          </a:p>
        </p:txBody>
      </p:sp>
    </p:spTree>
    <p:extLst>
      <p:ext uri="{BB962C8B-B14F-4D97-AF65-F5344CB8AC3E}">
        <p14:creationId xmlns:p14="http://schemas.microsoft.com/office/powerpoint/2010/main" val="528685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a:extLst>
              <a:ext uri="{FF2B5EF4-FFF2-40B4-BE49-F238E27FC236}">
                <a16:creationId xmlns:a16="http://schemas.microsoft.com/office/drawing/2014/main" id="{DC6B5D31-93AD-362E-6EC7-8BEA3BF9C6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8830" y="0"/>
            <a:ext cx="9754340" cy="6858000"/>
          </a:xfrm>
          <a:prstGeom prst="rect">
            <a:avLst/>
          </a:prstGeom>
        </p:spPr>
      </p:pic>
    </p:spTree>
    <p:extLst>
      <p:ext uri="{BB962C8B-B14F-4D97-AF65-F5344CB8AC3E}">
        <p14:creationId xmlns:p14="http://schemas.microsoft.com/office/powerpoint/2010/main" val="945991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EF060-C76A-6AAB-D776-C86439D3A387}"/>
              </a:ext>
            </a:extLst>
          </p:cNvPr>
          <p:cNvSpPr>
            <a:spLocks noGrp="1"/>
          </p:cNvSpPr>
          <p:nvPr>
            <p:ph type="title"/>
          </p:nvPr>
        </p:nvSpPr>
        <p:spPr>
          <a:xfrm>
            <a:off x="838200" y="365125"/>
            <a:ext cx="5708193" cy="1325563"/>
          </a:xfrm>
        </p:spPr>
        <p:txBody>
          <a:bodyPr/>
          <a:lstStyle/>
          <a:p>
            <a:r>
              <a:rPr lang="en-GB" dirty="0"/>
              <a:t>Guidelines for chemical spills</a:t>
            </a:r>
          </a:p>
        </p:txBody>
      </p:sp>
      <p:pic>
        <p:nvPicPr>
          <p:cNvPr id="5" name="Picture 4">
            <a:extLst>
              <a:ext uri="{FF2B5EF4-FFF2-40B4-BE49-F238E27FC236}">
                <a16:creationId xmlns:a16="http://schemas.microsoft.com/office/drawing/2014/main" id="{40EB9F24-EB23-28D1-0022-73674418D703}"/>
              </a:ext>
            </a:extLst>
          </p:cNvPr>
          <p:cNvPicPr>
            <a:picLocks noChangeAspect="1"/>
          </p:cNvPicPr>
          <p:nvPr/>
        </p:nvPicPr>
        <p:blipFill>
          <a:blip r:embed="rId3"/>
          <a:srcRect b="2334"/>
          <a:stretch/>
        </p:blipFill>
        <p:spPr>
          <a:xfrm>
            <a:off x="6546393" y="80010"/>
            <a:ext cx="5088533" cy="6697980"/>
          </a:xfrm>
          <a:prstGeom prst="rect">
            <a:avLst/>
          </a:prstGeom>
        </p:spPr>
      </p:pic>
      <p:sp>
        <p:nvSpPr>
          <p:cNvPr id="6" name="Content Placeholder 2">
            <a:extLst>
              <a:ext uri="{FF2B5EF4-FFF2-40B4-BE49-F238E27FC236}">
                <a16:creationId xmlns:a16="http://schemas.microsoft.com/office/drawing/2014/main" id="{8132347D-6935-7222-B97B-7D0267F1E268}"/>
              </a:ext>
            </a:extLst>
          </p:cNvPr>
          <p:cNvSpPr>
            <a:spLocks noGrp="1"/>
          </p:cNvSpPr>
          <p:nvPr>
            <p:ph idx="1"/>
          </p:nvPr>
        </p:nvSpPr>
        <p:spPr>
          <a:xfrm>
            <a:off x="838200" y="1825625"/>
            <a:ext cx="5574030" cy="4351338"/>
          </a:xfrm>
        </p:spPr>
        <p:txBody>
          <a:bodyPr/>
          <a:lstStyle/>
          <a:p>
            <a:r>
              <a:rPr lang="en-GB" dirty="0"/>
              <a:t>Can be found in the chemical room and </a:t>
            </a:r>
            <a:r>
              <a:rPr lang="en-GB"/>
              <a:t>on SharePoint</a:t>
            </a:r>
            <a:endParaRPr lang="en-GB" dirty="0"/>
          </a:p>
          <a:p>
            <a:endParaRPr lang="en-GB" dirty="0"/>
          </a:p>
          <a:p>
            <a:endParaRPr lang="en-GB" dirty="0"/>
          </a:p>
          <a:p>
            <a:r>
              <a:rPr lang="en-GB" dirty="0"/>
              <a:t>Remember to send me any new safety data sheet you receive </a:t>
            </a:r>
            <a:r>
              <a:rPr lang="en-GB" dirty="0">
                <a:sym typeface="Wingdings" panose="05000000000000000000" pitchFamily="2" charset="2"/>
              </a:rPr>
              <a:t></a:t>
            </a:r>
            <a:endParaRPr lang="en-GB" dirty="0"/>
          </a:p>
        </p:txBody>
      </p:sp>
    </p:spTree>
    <p:extLst>
      <p:ext uri="{BB962C8B-B14F-4D97-AF65-F5344CB8AC3E}">
        <p14:creationId xmlns:p14="http://schemas.microsoft.com/office/powerpoint/2010/main" val="4092874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E9D29-628C-DB92-0B88-EFF61357243A}"/>
              </a:ext>
            </a:extLst>
          </p:cNvPr>
          <p:cNvSpPr>
            <a:spLocks noGrp="1"/>
          </p:cNvSpPr>
          <p:nvPr>
            <p:ph type="title"/>
          </p:nvPr>
        </p:nvSpPr>
        <p:spPr/>
        <p:txBody>
          <a:bodyPr/>
          <a:lstStyle/>
          <a:p>
            <a:r>
              <a:rPr lang="en-GB" dirty="0"/>
              <a:t>Lab safety</a:t>
            </a:r>
          </a:p>
        </p:txBody>
      </p:sp>
      <p:sp>
        <p:nvSpPr>
          <p:cNvPr id="3" name="Content Placeholder 2">
            <a:extLst>
              <a:ext uri="{FF2B5EF4-FFF2-40B4-BE49-F238E27FC236}">
                <a16:creationId xmlns:a16="http://schemas.microsoft.com/office/drawing/2014/main" id="{BAB0FC45-349B-0691-8327-2F216B4EB543}"/>
              </a:ext>
            </a:extLst>
          </p:cNvPr>
          <p:cNvSpPr>
            <a:spLocks noGrp="1"/>
          </p:cNvSpPr>
          <p:nvPr>
            <p:ph idx="1"/>
          </p:nvPr>
        </p:nvSpPr>
        <p:spPr/>
        <p:txBody>
          <a:bodyPr/>
          <a:lstStyle/>
          <a:p>
            <a:r>
              <a:rPr lang="en-GB" dirty="0"/>
              <a:t>First aid kit in the lunchroom</a:t>
            </a:r>
          </a:p>
          <a:p>
            <a:r>
              <a:rPr lang="en-GB" dirty="0"/>
              <a:t>Chemical spill kit in the chemical room</a:t>
            </a:r>
          </a:p>
          <a:p>
            <a:r>
              <a:rPr lang="en-GB" dirty="0"/>
              <a:t>Who to call</a:t>
            </a:r>
          </a:p>
          <a:p>
            <a:pPr lvl="1"/>
            <a:r>
              <a:rPr lang="en-GB" dirty="0"/>
              <a:t>Lesser injuries: your own doctor</a:t>
            </a:r>
          </a:p>
          <a:p>
            <a:pPr lvl="1"/>
            <a:r>
              <a:rPr lang="en-GB" dirty="0"/>
              <a:t>Puncture wounds with a risk of HIV or hepatitis: the dept. doctor on duty</a:t>
            </a:r>
          </a:p>
          <a:p>
            <a:pPr lvl="1"/>
            <a:r>
              <a:rPr lang="en-GB" dirty="0"/>
              <a:t>New poster with numbers is on the door to the lunchroom (and </a:t>
            </a:r>
            <a:r>
              <a:rPr lang="en-GB"/>
              <a:t>on SharePoint)</a:t>
            </a:r>
            <a:endParaRPr lang="en-GB" dirty="0"/>
          </a:p>
          <a:p>
            <a:r>
              <a:rPr lang="en-GB" dirty="0"/>
              <a:t>Emergency shower is in the main lab </a:t>
            </a:r>
          </a:p>
        </p:txBody>
      </p:sp>
    </p:spTree>
    <p:extLst>
      <p:ext uri="{BB962C8B-B14F-4D97-AF65-F5344CB8AC3E}">
        <p14:creationId xmlns:p14="http://schemas.microsoft.com/office/powerpoint/2010/main" val="3438071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A5545-5477-1D24-CE15-80CCB840E0EF}"/>
              </a:ext>
            </a:extLst>
          </p:cNvPr>
          <p:cNvSpPr>
            <a:spLocks noGrp="1"/>
          </p:cNvSpPr>
          <p:nvPr>
            <p:ph type="title"/>
          </p:nvPr>
        </p:nvSpPr>
        <p:spPr/>
        <p:txBody>
          <a:bodyPr/>
          <a:lstStyle/>
          <a:p>
            <a:r>
              <a:rPr lang="en-GB" dirty="0"/>
              <a:t>Service info</a:t>
            </a:r>
          </a:p>
        </p:txBody>
      </p:sp>
      <p:sp>
        <p:nvSpPr>
          <p:cNvPr id="3" name="Content Placeholder 2">
            <a:extLst>
              <a:ext uri="{FF2B5EF4-FFF2-40B4-BE49-F238E27FC236}">
                <a16:creationId xmlns:a16="http://schemas.microsoft.com/office/drawing/2014/main" id="{72A03E05-C69E-6CEE-1486-8040391A9F86}"/>
              </a:ext>
            </a:extLst>
          </p:cNvPr>
          <p:cNvSpPr>
            <a:spLocks noGrp="1"/>
          </p:cNvSpPr>
          <p:nvPr>
            <p:ph idx="1"/>
          </p:nvPr>
        </p:nvSpPr>
        <p:spPr/>
        <p:txBody>
          <a:bodyPr/>
          <a:lstStyle/>
          <a:p>
            <a:r>
              <a:rPr lang="en-GB" dirty="0"/>
              <a:t>Tomorrow 7-7.30: Emergency generator test, PCR labs</a:t>
            </a:r>
          </a:p>
          <a:p>
            <a:endParaRPr lang="en-GB" dirty="0"/>
          </a:p>
          <a:p>
            <a:r>
              <a:rPr lang="en-GB" dirty="0"/>
              <a:t>Table centrifuges from Primary Cell lab have been moved to storage. Please tell Johanne, if you need them.</a:t>
            </a:r>
          </a:p>
          <a:p>
            <a:r>
              <a:rPr lang="en-GB" dirty="0"/>
              <a:t>The left flow bench in Cell lab is not connected to the exhaust, so please don’t use this as a fume hood.</a:t>
            </a:r>
          </a:p>
          <a:p>
            <a:endParaRPr lang="en-GB" dirty="0"/>
          </a:p>
          <a:p>
            <a:endParaRPr lang="en-GB" dirty="0"/>
          </a:p>
        </p:txBody>
      </p:sp>
    </p:spTree>
    <p:extLst>
      <p:ext uri="{BB962C8B-B14F-4D97-AF65-F5344CB8AC3E}">
        <p14:creationId xmlns:p14="http://schemas.microsoft.com/office/powerpoint/2010/main" val="319012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D524-99CA-1D5C-59BC-158B3D0D6BBF}"/>
              </a:ext>
            </a:extLst>
          </p:cNvPr>
          <p:cNvSpPr>
            <a:spLocks noGrp="1"/>
          </p:cNvSpPr>
          <p:nvPr>
            <p:ph type="title"/>
          </p:nvPr>
        </p:nvSpPr>
        <p:spPr>
          <a:xfrm>
            <a:off x="4077277" y="2766218"/>
            <a:ext cx="4037446" cy="1325563"/>
          </a:xfrm>
        </p:spPr>
        <p:txBody>
          <a:bodyPr/>
          <a:lstStyle/>
          <a:p>
            <a:r>
              <a:rPr lang="en-GB" dirty="0"/>
              <a:t>Anything to add?</a:t>
            </a:r>
          </a:p>
        </p:txBody>
      </p:sp>
    </p:spTree>
    <p:extLst>
      <p:ext uri="{BB962C8B-B14F-4D97-AF65-F5344CB8AC3E}">
        <p14:creationId xmlns:p14="http://schemas.microsoft.com/office/powerpoint/2010/main" val="2064834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3D4A8-741E-EC54-5565-77D57BFD822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6781465-8DCA-0469-B989-89CA85B021C0}"/>
              </a:ext>
            </a:extLst>
          </p:cNvPr>
          <p:cNvSpPr/>
          <p:nvPr/>
        </p:nvSpPr>
        <p:spPr>
          <a:xfrm>
            <a:off x="222191" y="2967335"/>
            <a:ext cx="11747640" cy="1323439"/>
          </a:xfrm>
          <a:prstGeom prst="rect">
            <a:avLst/>
          </a:prstGeom>
          <a:noFill/>
        </p:spPr>
        <p:txBody>
          <a:bodyPr wrap="none" lIns="91440" tIns="45720" rIns="91440" bIns="45720">
            <a:spAutoFit/>
          </a:bodyPr>
          <a:lstStyle/>
          <a:p>
            <a:pPr algn="ctr"/>
            <a:r>
              <a:rPr lang="en-US" sz="8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Good laboratory practice</a:t>
            </a:r>
          </a:p>
        </p:txBody>
      </p:sp>
    </p:spTree>
    <p:extLst>
      <p:ext uri="{BB962C8B-B14F-4D97-AF65-F5344CB8AC3E}">
        <p14:creationId xmlns:p14="http://schemas.microsoft.com/office/powerpoint/2010/main" val="3239280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781534-A252-1E2B-7BF5-806835764DB7}"/>
              </a:ext>
            </a:extLst>
          </p:cNvPr>
          <p:cNvSpPr>
            <a:spLocks noGrp="1"/>
          </p:cNvSpPr>
          <p:nvPr>
            <p:ph type="title"/>
          </p:nvPr>
        </p:nvSpPr>
        <p:spPr>
          <a:xfrm>
            <a:off x="838200" y="365125"/>
            <a:ext cx="5391150" cy="1325563"/>
          </a:xfrm>
        </p:spPr>
        <p:txBody>
          <a:bodyPr/>
          <a:lstStyle/>
          <a:p>
            <a:r>
              <a:rPr lang="en-GB" dirty="0"/>
              <a:t>What do we wear in the lab?</a:t>
            </a:r>
          </a:p>
        </p:txBody>
      </p:sp>
      <p:sp>
        <p:nvSpPr>
          <p:cNvPr id="5" name="Content Placeholder 4">
            <a:extLst>
              <a:ext uri="{FF2B5EF4-FFF2-40B4-BE49-F238E27FC236}">
                <a16:creationId xmlns:a16="http://schemas.microsoft.com/office/drawing/2014/main" id="{538A4D20-0D7A-490B-6FE0-C2C73E2C3C4F}"/>
              </a:ext>
            </a:extLst>
          </p:cNvPr>
          <p:cNvSpPr>
            <a:spLocks noGrp="1"/>
          </p:cNvSpPr>
          <p:nvPr>
            <p:ph idx="1"/>
          </p:nvPr>
        </p:nvSpPr>
        <p:spPr>
          <a:xfrm>
            <a:off x="838201" y="1825625"/>
            <a:ext cx="5391150" cy="4351338"/>
          </a:xfrm>
        </p:spPr>
        <p:txBody>
          <a:bodyPr>
            <a:normAutofit fontScale="85000" lnSpcReduction="20000"/>
          </a:bodyPr>
          <a:lstStyle/>
          <a:p>
            <a:r>
              <a:rPr lang="en-GB" dirty="0"/>
              <a:t>Wear your lab coat</a:t>
            </a:r>
          </a:p>
          <a:p>
            <a:pPr lvl="1"/>
            <a:r>
              <a:rPr lang="en-GB" dirty="0"/>
              <a:t>Change it weekly</a:t>
            </a:r>
          </a:p>
          <a:p>
            <a:r>
              <a:rPr lang="en-GB" dirty="0"/>
              <a:t>Wear short sleeves, push sleeves up to the elbows or use disposable sleeves</a:t>
            </a:r>
          </a:p>
          <a:p>
            <a:r>
              <a:rPr lang="en-GB" b="1" dirty="0"/>
              <a:t>Wear your clogs </a:t>
            </a:r>
          </a:p>
          <a:p>
            <a:pPr lvl="1"/>
            <a:r>
              <a:rPr lang="en-GB" dirty="0"/>
              <a:t>Or other washable shoes you don’t wear outside the lab</a:t>
            </a:r>
          </a:p>
          <a:p>
            <a:r>
              <a:rPr lang="en-GB" dirty="0"/>
              <a:t>Long hair should be tied up</a:t>
            </a:r>
          </a:p>
          <a:p>
            <a:r>
              <a:rPr lang="en-GB" dirty="0"/>
              <a:t>Remove hand jewellery if you aren’t wearing gloves </a:t>
            </a:r>
          </a:p>
          <a:p>
            <a:r>
              <a:rPr lang="en-GB" dirty="0"/>
              <a:t>Change your lab coat if you suspect contamination of any kind!</a:t>
            </a:r>
          </a:p>
        </p:txBody>
      </p:sp>
      <p:pic>
        <p:nvPicPr>
          <p:cNvPr id="2" name="Picture 2" descr="A Happy Scientist Costume">
            <a:extLst>
              <a:ext uri="{FF2B5EF4-FFF2-40B4-BE49-F238E27FC236}">
                <a16:creationId xmlns:a16="http://schemas.microsoft.com/office/drawing/2014/main" id="{08330E6C-FAD5-28EE-CFCB-F8AAFCF4C10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96112" y="200025"/>
            <a:ext cx="4943475" cy="645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054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D8271-1469-5D24-E3DC-C127BB6C3CB6}"/>
              </a:ext>
            </a:extLst>
          </p:cNvPr>
          <p:cNvSpPr>
            <a:spLocks noGrp="1"/>
          </p:cNvSpPr>
          <p:nvPr>
            <p:ph type="title"/>
          </p:nvPr>
        </p:nvSpPr>
        <p:spPr/>
        <p:txBody>
          <a:bodyPr/>
          <a:lstStyle/>
          <a:p>
            <a:r>
              <a:rPr lang="en-GB" dirty="0"/>
              <a:t>Label your lab coat (and everything else)</a:t>
            </a:r>
          </a:p>
        </p:txBody>
      </p:sp>
      <p:sp>
        <p:nvSpPr>
          <p:cNvPr id="3" name="Content Placeholder 2">
            <a:extLst>
              <a:ext uri="{FF2B5EF4-FFF2-40B4-BE49-F238E27FC236}">
                <a16:creationId xmlns:a16="http://schemas.microsoft.com/office/drawing/2014/main" id="{A19A3879-1343-5BAE-A781-41E071274BBF}"/>
              </a:ext>
            </a:extLst>
          </p:cNvPr>
          <p:cNvSpPr>
            <a:spLocks noGrp="1"/>
          </p:cNvSpPr>
          <p:nvPr>
            <p:ph idx="1"/>
          </p:nvPr>
        </p:nvSpPr>
        <p:spPr/>
        <p:txBody>
          <a:bodyPr/>
          <a:lstStyle/>
          <a:p>
            <a:r>
              <a:rPr lang="en-GB" dirty="0"/>
              <a:t>Use a “pocket protector”, a piece of tape or a </a:t>
            </a:r>
            <a:r>
              <a:rPr lang="en-GB" dirty="0" err="1"/>
              <a:t>post-it</a:t>
            </a:r>
            <a:r>
              <a:rPr lang="en-GB" dirty="0"/>
              <a:t> in the pocket.</a:t>
            </a:r>
          </a:p>
          <a:p>
            <a:r>
              <a:rPr lang="en-GB" dirty="0"/>
              <a:t>19 lab coats were found without a nametag during the easter break.</a:t>
            </a:r>
          </a:p>
          <a:p>
            <a:endParaRPr lang="en-GB" dirty="0"/>
          </a:p>
          <a:p>
            <a:endParaRPr lang="en-GB" dirty="0"/>
          </a:p>
          <a:p>
            <a:r>
              <a:rPr lang="en-GB" dirty="0"/>
              <a:t>Generally: label everything… Lab coats, clogs, reagents, samples</a:t>
            </a:r>
          </a:p>
          <a:p>
            <a:pPr marL="457200" lvl="1" indent="0">
              <a:buNone/>
            </a:pPr>
            <a:r>
              <a:rPr lang="en-GB" dirty="0"/>
              <a:t>With name/initials, date + year!</a:t>
            </a:r>
          </a:p>
        </p:txBody>
      </p:sp>
    </p:spTree>
    <p:extLst>
      <p:ext uri="{BB962C8B-B14F-4D97-AF65-F5344CB8AC3E}">
        <p14:creationId xmlns:p14="http://schemas.microsoft.com/office/powerpoint/2010/main" val="1470209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F93924A-10DF-4647-8C7A-115C0175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BA6A0B-3F90-9FF4-A398-29511C8131F9}"/>
              </a:ext>
            </a:extLst>
          </p:cNvPr>
          <p:cNvSpPr>
            <a:spLocks noGrp="1"/>
          </p:cNvSpPr>
          <p:nvPr>
            <p:ph type="title"/>
          </p:nvPr>
        </p:nvSpPr>
        <p:spPr>
          <a:xfrm>
            <a:off x="838201" y="549249"/>
            <a:ext cx="4802249" cy="1671570"/>
          </a:xfrm>
        </p:spPr>
        <p:txBody>
          <a:bodyPr>
            <a:normAutofit/>
          </a:bodyPr>
          <a:lstStyle/>
          <a:p>
            <a:r>
              <a:rPr lang="en-GB" dirty="0"/>
              <a:t>Cleaning and stocking up</a:t>
            </a:r>
          </a:p>
        </p:txBody>
      </p:sp>
      <p:pic>
        <p:nvPicPr>
          <p:cNvPr id="17" name="Picture 16" descr="A stack of plastic containers on a black table&#10;&#10;AI-generated content may be incorrect.">
            <a:extLst>
              <a:ext uri="{FF2B5EF4-FFF2-40B4-BE49-F238E27FC236}">
                <a16:creationId xmlns:a16="http://schemas.microsoft.com/office/drawing/2014/main" id="{6289D503-CD3D-A919-7C9E-597E55740FD5}"/>
              </a:ext>
            </a:extLst>
          </p:cNvPr>
          <p:cNvPicPr>
            <a:picLocks noChangeAspect="1"/>
          </p:cNvPicPr>
          <p:nvPr/>
        </p:nvPicPr>
        <p:blipFill>
          <a:blip r:embed="rId3" cstate="email">
            <a:extLst>
              <a:ext uri="{28A0092B-C50C-407E-A947-70E740481C1C}">
                <a14:useLocalDpi xmlns:a14="http://schemas.microsoft.com/office/drawing/2010/main"/>
              </a:ext>
            </a:extLst>
          </a:blip>
          <a:srcRect b="-4"/>
          <a:stretch/>
        </p:blipFill>
        <p:spPr>
          <a:xfrm rot="5400000">
            <a:off x="6391920" y="-396483"/>
            <a:ext cx="2223338" cy="3016307"/>
          </a:xfrm>
          <a:prstGeom prst="rect">
            <a:avLst/>
          </a:prstGeom>
        </p:spPr>
      </p:pic>
      <p:pic>
        <p:nvPicPr>
          <p:cNvPr id="11" name="Picture 10" descr="A shelf with boxes on it&#10;&#10;AI-generated content may be incorrect.">
            <a:extLst>
              <a:ext uri="{FF2B5EF4-FFF2-40B4-BE49-F238E27FC236}">
                <a16:creationId xmlns:a16="http://schemas.microsoft.com/office/drawing/2014/main" id="{B82B68BE-062B-DD0E-FAE4-C534DA77E69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445"/>
          <a:stretch/>
        </p:blipFill>
        <p:spPr>
          <a:xfrm rot="5400000">
            <a:off x="9850685" y="-661807"/>
            <a:ext cx="1679509" cy="3003123"/>
          </a:xfrm>
          <a:prstGeom prst="rect">
            <a:avLst/>
          </a:prstGeom>
        </p:spPr>
      </p:pic>
      <p:sp>
        <p:nvSpPr>
          <p:cNvPr id="3" name="Content Placeholder 2">
            <a:extLst>
              <a:ext uri="{FF2B5EF4-FFF2-40B4-BE49-F238E27FC236}">
                <a16:creationId xmlns:a16="http://schemas.microsoft.com/office/drawing/2014/main" id="{F13FB41D-6A2A-4721-15B4-7D93D8539781}"/>
              </a:ext>
            </a:extLst>
          </p:cNvPr>
          <p:cNvSpPr>
            <a:spLocks noGrp="1"/>
          </p:cNvSpPr>
          <p:nvPr>
            <p:ph idx="1"/>
          </p:nvPr>
        </p:nvSpPr>
        <p:spPr>
          <a:xfrm>
            <a:off x="838201" y="2384215"/>
            <a:ext cx="4802249" cy="3744871"/>
          </a:xfrm>
        </p:spPr>
        <p:txBody>
          <a:bodyPr>
            <a:normAutofit/>
          </a:bodyPr>
          <a:lstStyle/>
          <a:p>
            <a:r>
              <a:rPr lang="en-GB" sz="2000" dirty="0"/>
              <a:t>It is everybody’s responsibility</a:t>
            </a:r>
          </a:p>
          <a:p>
            <a:r>
              <a:rPr lang="en-GB" sz="2000" dirty="0"/>
              <a:t>Nobody should use the first 30 min. of their lab time cleaning up after somebody else.</a:t>
            </a:r>
          </a:p>
          <a:p>
            <a:endParaRPr lang="en-GB" sz="2000" dirty="0"/>
          </a:p>
          <a:p>
            <a:r>
              <a:rPr lang="en-GB" sz="2000" dirty="0"/>
              <a:t>And please remember to put the cover on the microscopes</a:t>
            </a:r>
          </a:p>
        </p:txBody>
      </p:sp>
      <p:pic>
        <p:nvPicPr>
          <p:cNvPr id="13" name="Picture 12" descr="A calculator and paper bags on a desk&#10;&#10;AI-generated content may be incorrect.">
            <a:extLst>
              <a:ext uri="{FF2B5EF4-FFF2-40B4-BE49-F238E27FC236}">
                <a16:creationId xmlns:a16="http://schemas.microsoft.com/office/drawing/2014/main" id="{56E6C66A-2055-87A5-9687-7094114FC72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95437" y="2384215"/>
            <a:ext cx="3016307" cy="2234180"/>
          </a:xfrm>
          <a:prstGeom prst="rect">
            <a:avLst/>
          </a:prstGeom>
        </p:spPr>
      </p:pic>
      <p:pic>
        <p:nvPicPr>
          <p:cNvPr id="19" name="Picture 18" descr="A yellow garbage can with a lid&#10;&#10;AI-generated content may be incorrect.">
            <a:extLst>
              <a:ext uri="{FF2B5EF4-FFF2-40B4-BE49-F238E27FC236}">
                <a16:creationId xmlns:a16="http://schemas.microsoft.com/office/drawing/2014/main" id="{820096D1-062D-1B08-2D34-79972AFA36F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309"/>
          <a:stretch/>
        </p:blipFill>
        <p:spPr>
          <a:xfrm>
            <a:off x="9188877" y="1843285"/>
            <a:ext cx="3003123" cy="2064985"/>
          </a:xfrm>
          <a:prstGeom prst="rect">
            <a:avLst/>
          </a:prstGeom>
        </p:spPr>
      </p:pic>
      <p:pic>
        <p:nvPicPr>
          <p:cNvPr id="15" name="Picture 14" descr="A white and red spray bottle on a white surface&#10;&#10;AI-generated content may be incorrect.">
            <a:extLst>
              <a:ext uri="{FF2B5EF4-FFF2-40B4-BE49-F238E27FC236}">
                <a16:creationId xmlns:a16="http://schemas.microsoft.com/office/drawing/2014/main" id="{AC27E5A5-B46F-031E-41E0-97CDBF5724A1}"/>
              </a:ext>
            </a:extLst>
          </p:cNvPr>
          <p:cNvPicPr>
            <a:picLocks noChangeAspect="1"/>
          </p:cNvPicPr>
          <p:nvPr/>
        </p:nvPicPr>
        <p:blipFill>
          <a:blip r:embed="rId7" cstate="email">
            <a:extLst>
              <a:ext uri="{28A0092B-C50C-407E-A947-70E740481C1C}">
                <a14:useLocalDpi xmlns:a14="http://schemas.microsoft.com/office/drawing/2010/main"/>
              </a:ext>
            </a:extLst>
          </a:blip>
          <a:srcRect t="-4"/>
          <a:stretch/>
        </p:blipFill>
        <p:spPr>
          <a:xfrm rot="5400000">
            <a:off x="9308022" y="3982899"/>
            <a:ext cx="2778013" cy="3016307"/>
          </a:xfrm>
          <a:prstGeom prst="rect">
            <a:avLst/>
          </a:prstGeom>
        </p:spPr>
      </p:pic>
      <p:pic>
        <p:nvPicPr>
          <p:cNvPr id="9" name="Picture 8" descr="A shelf with boxes on it&#10;&#10;AI-generated content may be incorrect.">
            <a:extLst>
              <a:ext uri="{FF2B5EF4-FFF2-40B4-BE49-F238E27FC236}">
                <a16:creationId xmlns:a16="http://schemas.microsoft.com/office/drawing/2014/main" id="{2685A97E-130B-F236-50E4-7DA177422BF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438" b="-5"/>
          <a:stretch/>
        </p:blipFill>
        <p:spPr>
          <a:xfrm rot="5400000">
            <a:off x="6453192" y="4321513"/>
            <a:ext cx="2100789" cy="3016306"/>
          </a:xfrm>
          <a:prstGeom prst="rect">
            <a:avLst/>
          </a:prstGeom>
        </p:spPr>
      </p:pic>
    </p:spTree>
    <p:extLst>
      <p:ext uri="{BB962C8B-B14F-4D97-AF65-F5344CB8AC3E}">
        <p14:creationId xmlns:p14="http://schemas.microsoft.com/office/powerpoint/2010/main" val="1375126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E3008-C7AA-9E17-03DA-D6B4F165D238}"/>
              </a:ext>
            </a:extLst>
          </p:cNvPr>
          <p:cNvSpPr>
            <a:spLocks noGrp="1"/>
          </p:cNvSpPr>
          <p:nvPr>
            <p:ph type="title"/>
          </p:nvPr>
        </p:nvSpPr>
        <p:spPr>
          <a:xfrm>
            <a:off x="838200" y="365125"/>
            <a:ext cx="10500360" cy="1325563"/>
          </a:xfrm>
        </p:spPr>
        <p:txBody>
          <a:bodyPr/>
          <a:lstStyle/>
          <a:p>
            <a:r>
              <a:rPr lang="en-GB" dirty="0"/>
              <a:t>Freezers and the dishwash room</a:t>
            </a:r>
          </a:p>
        </p:txBody>
      </p:sp>
      <p:pic>
        <p:nvPicPr>
          <p:cNvPr id="7" name="Picture 6" descr="A group of medical supplies next to bottles&#10;&#10;AI-generated content may be incorrect.">
            <a:extLst>
              <a:ext uri="{FF2B5EF4-FFF2-40B4-BE49-F238E27FC236}">
                <a16:creationId xmlns:a16="http://schemas.microsoft.com/office/drawing/2014/main" id="{2ADDBF94-3A5B-E1AD-89D1-F711382B66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294298" y="2110964"/>
            <a:ext cx="4825221" cy="3618916"/>
          </a:xfrm>
          <a:prstGeom prst="rect">
            <a:avLst/>
          </a:prstGeom>
        </p:spPr>
      </p:pic>
      <p:pic>
        <p:nvPicPr>
          <p:cNvPr id="5" name="Picture 4" descr="A white box with a blue lid&#10;&#10;AI-generated content may be incorrect.">
            <a:extLst>
              <a:ext uri="{FF2B5EF4-FFF2-40B4-BE49-F238E27FC236}">
                <a16:creationId xmlns:a16="http://schemas.microsoft.com/office/drawing/2014/main" id="{82446682-965F-BBBC-7624-67933E6BD0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1072480" y="2110963"/>
            <a:ext cx="4825221" cy="3618916"/>
          </a:xfrm>
          <a:prstGeom prst="rect">
            <a:avLst/>
          </a:prstGeom>
        </p:spPr>
      </p:pic>
    </p:spTree>
    <p:extLst>
      <p:ext uri="{BB962C8B-B14F-4D97-AF65-F5344CB8AC3E}">
        <p14:creationId xmlns:p14="http://schemas.microsoft.com/office/powerpoint/2010/main" val="3804893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4303B-10C8-91F4-B58A-D39EF63D9749}"/>
              </a:ext>
            </a:extLst>
          </p:cNvPr>
          <p:cNvSpPr>
            <a:spLocks noGrp="1"/>
          </p:cNvSpPr>
          <p:nvPr>
            <p:ph type="title"/>
          </p:nvPr>
        </p:nvSpPr>
        <p:spPr/>
        <p:txBody>
          <a:bodyPr/>
          <a:lstStyle/>
          <a:p>
            <a:r>
              <a:rPr lang="en-GB" dirty="0"/>
              <a:t>Mould in Cell lab</a:t>
            </a:r>
          </a:p>
        </p:txBody>
      </p:sp>
      <p:sp>
        <p:nvSpPr>
          <p:cNvPr id="3" name="Content Placeholder 2">
            <a:extLst>
              <a:ext uri="{FF2B5EF4-FFF2-40B4-BE49-F238E27FC236}">
                <a16:creationId xmlns:a16="http://schemas.microsoft.com/office/drawing/2014/main" id="{24DE71F8-D72E-AAAC-8D71-8FED697BF7ED}"/>
              </a:ext>
            </a:extLst>
          </p:cNvPr>
          <p:cNvSpPr>
            <a:spLocks noGrp="1"/>
          </p:cNvSpPr>
          <p:nvPr>
            <p:ph idx="1"/>
          </p:nvPr>
        </p:nvSpPr>
        <p:spPr>
          <a:xfrm>
            <a:off x="838200" y="1825625"/>
            <a:ext cx="5076825" cy="4351338"/>
          </a:xfrm>
        </p:spPr>
        <p:txBody>
          <a:bodyPr/>
          <a:lstStyle/>
          <a:p>
            <a:r>
              <a:rPr lang="en-GB" dirty="0"/>
              <a:t>Clean your tools and instruments properly!</a:t>
            </a:r>
          </a:p>
        </p:txBody>
      </p:sp>
      <p:pic>
        <p:nvPicPr>
          <p:cNvPr id="4" name="Picture 3">
            <a:extLst>
              <a:ext uri="{FF2B5EF4-FFF2-40B4-BE49-F238E27FC236}">
                <a16:creationId xmlns:a16="http://schemas.microsoft.com/office/drawing/2014/main" id="{503B2A75-99A2-E7AE-BAF4-3A970FE9B0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43700" y="365125"/>
            <a:ext cx="4429125" cy="5905500"/>
          </a:xfrm>
          <a:prstGeom prst="rect">
            <a:avLst/>
          </a:prstGeom>
        </p:spPr>
      </p:pic>
    </p:spTree>
    <p:extLst>
      <p:ext uri="{BB962C8B-B14F-4D97-AF65-F5344CB8AC3E}">
        <p14:creationId xmlns:p14="http://schemas.microsoft.com/office/powerpoint/2010/main" val="3184614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7FC14-13AD-8060-5F55-84DFE22EFBC3}"/>
              </a:ext>
            </a:extLst>
          </p:cNvPr>
          <p:cNvSpPr>
            <a:spLocks noGrp="1"/>
          </p:cNvSpPr>
          <p:nvPr>
            <p:ph type="title"/>
          </p:nvPr>
        </p:nvSpPr>
        <p:spPr/>
        <p:txBody>
          <a:bodyPr/>
          <a:lstStyle/>
          <a:p>
            <a:r>
              <a:rPr lang="en-GB" dirty="0"/>
              <a:t>Gel lab</a:t>
            </a:r>
          </a:p>
        </p:txBody>
      </p:sp>
      <p:sp>
        <p:nvSpPr>
          <p:cNvPr id="3" name="Content Placeholder 2">
            <a:extLst>
              <a:ext uri="{FF2B5EF4-FFF2-40B4-BE49-F238E27FC236}">
                <a16:creationId xmlns:a16="http://schemas.microsoft.com/office/drawing/2014/main" id="{C82BBAF9-C0FA-D68C-13AC-0A0D964F5750}"/>
              </a:ext>
            </a:extLst>
          </p:cNvPr>
          <p:cNvSpPr>
            <a:spLocks noGrp="1"/>
          </p:cNvSpPr>
          <p:nvPr>
            <p:ph idx="1"/>
          </p:nvPr>
        </p:nvSpPr>
        <p:spPr>
          <a:xfrm>
            <a:off x="838200" y="1825625"/>
            <a:ext cx="5981700" cy="1153245"/>
          </a:xfrm>
        </p:spPr>
        <p:txBody>
          <a:bodyPr/>
          <a:lstStyle/>
          <a:p>
            <a:r>
              <a:rPr lang="en-GB" dirty="0"/>
              <a:t>Please tell me if something breaks!</a:t>
            </a:r>
          </a:p>
          <a:p>
            <a:r>
              <a:rPr lang="en-GB" dirty="0"/>
              <a:t>Remember to clean our equipment</a:t>
            </a:r>
          </a:p>
          <a:p>
            <a:pPr marL="0" indent="0">
              <a:buNone/>
            </a:pPr>
            <a:endParaRPr lang="en-GB" dirty="0"/>
          </a:p>
          <a:p>
            <a:endParaRPr lang="en-GB" dirty="0"/>
          </a:p>
        </p:txBody>
      </p:sp>
      <p:pic>
        <p:nvPicPr>
          <p:cNvPr id="4" name="Picture 3">
            <a:extLst>
              <a:ext uri="{FF2B5EF4-FFF2-40B4-BE49-F238E27FC236}">
                <a16:creationId xmlns:a16="http://schemas.microsoft.com/office/drawing/2014/main" id="{6FC2C4EF-6A92-C85F-412D-A6A783FDAC4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532629" y="180976"/>
            <a:ext cx="4448255" cy="3448050"/>
          </a:xfrm>
          <a:prstGeom prst="rect">
            <a:avLst/>
          </a:prstGeom>
        </p:spPr>
      </p:pic>
      <p:pic>
        <p:nvPicPr>
          <p:cNvPr id="5" name="Picture 4">
            <a:extLst>
              <a:ext uri="{FF2B5EF4-FFF2-40B4-BE49-F238E27FC236}">
                <a16:creationId xmlns:a16="http://schemas.microsoft.com/office/drawing/2014/main" id="{BAA30814-E441-DC70-143C-4D8BEAB7893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711468" y="3238500"/>
            <a:ext cx="4597682" cy="3363119"/>
          </a:xfrm>
          <a:prstGeom prst="rect">
            <a:avLst/>
          </a:prstGeom>
        </p:spPr>
      </p:pic>
    </p:spTree>
    <p:extLst>
      <p:ext uri="{BB962C8B-B14F-4D97-AF65-F5344CB8AC3E}">
        <p14:creationId xmlns:p14="http://schemas.microsoft.com/office/powerpoint/2010/main" val="1437261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E7901-2FAE-CB4C-892C-E8A44645FB0C}"/>
              </a:ext>
            </a:extLst>
          </p:cNvPr>
          <p:cNvSpPr>
            <a:spLocks noGrp="1"/>
          </p:cNvSpPr>
          <p:nvPr>
            <p:ph type="title"/>
          </p:nvPr>
        </p:nvSpPr>
        <p:spPr/>
        <p:txBody>
          <a:bodyPr/>
          <a:lstStyle/>
          <a:p>
            <a:r>
              <a:rPr lang="en-GB" dirty="0"/>
              <a:t>Needles</a:t>
            </a:r>
          </a:p>
        </p:txBody>
      </p:sp>
      <p:sp>
        <p:nvSpPr>
          <p:cNvPr id="3" name="Content Placeholder 2">
            <a:extLst>
              <a:ext uri="{FF2B5EF4-FFF2-40B4-BE49-F238E27FC236}">
                <a16:creationId xmlns:a16="http://schemas.microsoft.com/office/drawing/2014/main" id="{3EE392F6-B6C1-3085-D471-6FE6DABD9590}"/>
              </a:ext>
            </a:extLst>
          </p:cNvPr>
          <p:cNvSpPr>
            <a:spLocks noGrp="1"/>
          </p:cNvSpPr>
          <p:nvPr>
            <p:ph idx="1"/>
          </p:nvPr>
        </p:nvSpPr>
        <p:spPr>
          <a:xfrm>
            <a:off x="838200" y="1825625"/>
            <a:ext cx="3981450" cy="4351338"/>
          </a:xfrm>
        </p:spPr>
        <p:txBody>
          <a:bodyPr/>
          <a:lstStyle/>
          <a:p>
            <a:r>
              <a:rPr lang="en-GB" dirty="0"/>
              <a:t>Please(!) do not reuse needles</a:t>
            </a:r>
          </a:p>
          <a:p>
            <a:r>
              <a:rPr lang="en-GB" dirty="0"/>
              <a:t>Dispose of used needles in a yellow bucket </a:t>
            </a:r>
            <a:r>
              <a:rPr lang="en-GB" b="1" dirty="0"/>
              <a:t>with a lid</a:t>
            </a:r>
          </a:p>
        </p:txBody>
      </p:sp>
      <p:pic>
        <p:nvPicPr>
          <p:cNvPr id="7" name="Picture 6">
            <a:extLst>
              <a:ext uri="{FF2B5EF4-FFF2-40B4-BE49-F238E27FC236}">
                <a16:creationId xmlns:a16="http://schemas.microsoft.com/office/drawing/2014/main" id="{CD6480BB-49FE-AE5E-A5B9-C2734FAF0D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4781550" y="857250"/>
            <a:ext cx="6858000" cy="5143500"/>
          </a:xfrm>
          <a:prstGeom prst="rect">
            <a:avLst/>
          </a:prstGeom>
        </p:spPr>
      </p:pic>
    </p:spTree>
    <p:extLst>
      <p:ext uri="{BB962C8B-B14F-4D97-AF65-F5344CB8AC3E}">
        <p14:creationId xmlns:p14="http://schemas.microsoft.com/office/powerpoint/2010/main" val="3927349867"/>
      </p:ext>
    </p:extLst>
  </p:cSld>
  <p:clrMapOvr>
    <a:masterClrMapping/>
  </p:clrMapOvr>
</p:sld>
</file>

<file path=ppt/theme/theme1.xml><?xml version="1.0" encoding="utf-8"?>
<a:theme xmlns:a="http://schemas.openxmlformats.org/drawingml/2006/main" name="Lab User Meeting">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ab User Meeting" id="{689F3850-2D40-4F32-8ACE-B28F8641B8ED}" vid="{795C5B41-A2FE-4360-8626-F9F23919BCB5}"/>
    </a:ext>
  </a:extLst>
</a:theme>
</file>

<file path=ppt/theme/theme2.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61fd1d36-fecb-47ca-b7d7-d0df0370a198}" enabled="0" method="" siteId="{61fd1d36-fecb-47ca-b7d7-d0df0370a198}" removed="1"/>
</clbl:labelList>
</file>

<file path=docProps/app.xml><?xml version="1.0" encoding="utf-8"?>
<Properties xmlns="http://schemas.openxmlformats.org/officeDocument/2006/extended-properties" xmlns:vt="http://schemas.openxmlformats.org/officeDocument/2006/docPropsVTypes">
  <TotalTime>0</TotalTime>
  <Words>1149</Words>
  <Application>Microsoft Office PowerPoint</Application>
  <PresentationFormat>Widescreen</PresentationFormat>
  <Paragraphs>124</Paragraphs>
  <Slides>19</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Aptos Display</vt:lpstr>
      <vt:lpstr>Aptos</vt:lpstr>
      <vt:lpstr>Wingdings</vt:lpstr>
      <vt:lpstr>Arial</vt:lpstr>
      <vt:lpstr>Lab User Meeting</vt:lpstr>
      <vt:lpstr>Office Theme</vt:lpstr>
      <vt:lpstr>Lab User Meeting</vt:lpstr>
      <vt:lpstr>PowerPoint Presentation</vt:lpstr>
      <vt:lpstr>What do we wear in the lab?</vt:lpstr>
      <vt:lpstr>Label your lab coat (and everything else)</vt:lpstr>
      <vt:lpstr>Cleaning and stocking up</vt:lpstr>
      <vt:lpstr>Freezers and the dishwash room</vt:lpstr>
      <vt:lpstr>Mould in Cell lab</vt:lpstr>
      <vt:lpstr>Gel lab</vt:lpstr>
      <vt:lpstr>Needles</vt:lpstr>
      <vt:lpstr>Cleaning tasks</vt:lpstr>
      <vt:lpstr>Clustermarket</vt:lpstr>
      <vt:lpstr>PowerPoint Presentation</vt:lpstr>
      <vt:lpstr>Fire safety</vt:lpstr>
      <vt:lpstr>PowerPoint Presentation</vt:lpstr>
      <vt:lpstr>PowerPoint Presentation</vt:lpstr>
      <vt:lpstr>Guidelines for chemical spills</vt:lpstr>
      <vt:lpstr>Lab safety</vt:lpstr>
      <vt:lpstr>Service info</vt:lpstr>
      <vt:lpstr>Anything to add?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2025-05-13T09:33:09Z</dcterms:created>
  <dcterms:modified xsi:type="dcterms:W3CDTF">2025-05-13T10:24:51Z</dcterms:modified>
</cp:coreProperties>
</file>