
<file path=[Content_Types].xml><?xml version="1.0" encoding="utf-8"?>
<Types xmlns="http://schemas.openxmlformats.org/package/2006/content-types">
  <Default Extension="bin" ContentType="image/png"/>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48" r:id="rId1"/>
  </p:sldMasterIdLst>
  <p:notesMasterIdLst>
    <p:notesMasterId r:id="rId12"/>
  </p:notesMasterIdLst>
  <p:handoutMasterIdLst>
    <p:handoutMasterId r:id="rId13"/>
  </p:handoutMasterIdLst>
  <p:sldIdLst>
    <p:sldId id="1121" r:id="rId2"/>
    <p:sldId id="282" r:id="rId3"/>
    <p:sldId id="283" r:id="rId4"/>
    <p:sldId id="284" r:id="rId5"/>
    <p:sldId id="285" r:id="rId6"/>
    <p:sldId id="286" r:id="rId7"/>
    <p:sldId id="287" r:id="rId8"/>
    <p:sldId id="288" r:id="rId9"/>
    <p:sldId id="289" r:id="rId10"/>
    <p:sldId id="290" r:id="rId11"/>
  </p:sldIdLst>
  <p:sldSz cx="12188825" cy="6858000"/>
  <p:notesSz cx="6858000" cy="9144000"/>
  <p:embeddedFontLst>
    <p:embeddedFont>
      <p:font typeface="AU Passata" panose="020B0604020202020204" charset="0"/>
      <p:regular r:id="rId14"/>
      <p:bold r:id="rId15"/>
    </p:embeddedFont>
    <p:embeddedFont>
      <p:font typeface="AU Passata Light" panose="020B0604020202020204" charset="0"/>
      <p:regular r:id="rId16"/>
      <p:bold r:id="rId17"/>
    </p:embeddedFont>
    <p:embeddedFont>
      <p:font typeface="Georgia" panose="02040502050405020303" pitchFamily="18" charset="0"/>
      <p:regular r:id="rId18"/>
      <p:bold r:id="rId19"/>
      <p:italic r:id="rId20"/>
      <p:boldItalic r:id="rId21"/>
    </p:embeddedFont>
  </p:embeddedFontLst>
  <p:defaultTextStyle>
    <a:defPPr>
      <a:defRPr lang="en-US"/>
    </a:defPPr>
    <a:lvl1pPr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1pPr>
    <a:lvl2pPr marL="609493"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2pPr>
    <a:lvl3pPr marL="1218987"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3pPr>
    <a:lvl4pPr marL="1828480"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4pPr>
    <a:lvl5pPr marL="2437973"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5pPr>
    <a:lvl6pPr marL="3047467" algn="l" defTabSz="1218987" rtl="0" eaLnBrk="1" latinLnBrk="0" hangingPunct="1">
      <a:defRPr sz="4799" kern="1200">
        <a:solidFill>
          <a:schemeClr val="tx1"/>
        </a:solidFill>
        <a:latin typeface="AU Passata" pitchFamily="34" charset="0"/>
        <a:ea typeface="+mn-ea"/>
        <a:cs typeface="+mn-cs"/>
      </a:defRPr>
    </a:lvl6pPr>
    <a:lvl7pPr marL="3656960" algn="l" defTabSz="1218987" rtl="0" eaLnBrk="1" latinLnBrk="0" hangingPunct="1">
      <a:defRPr sz="4799" kern="1200">
        <a:solidFill>
          <a:schemeClr val="tx1"/>
        </a:solidFill>
        <a:latin typeface="AU Passata" pitchFamily="34" charset="0"/>
        <a:ea typeface="+mn-ea"/>
        <a:cs typeface="+mn-cs"/>
      </a:defRPr>
    </a:lvl7pPr>
    <a:lvl8pPr marL="4266453" algn="l" defTabSz="1218987" rtl="0" eaLnBrk="1" latinLnBrk="0" hangingPunct="1">
      <a:defRPr sz="4799" kern="1200">
        <a:solidFill>
          <a:schemeClr val="tx1"/>
        </a:solidFill>
        <a:latin typeface="AU Passata" pitchFamily="34" charset="0"/>
        <a:ea typeface="+mn-ea"/>
        <a:cs typeface="+mn-cs"/>
      </a:defRPr>
    </a:lvl8pPr>
    <a:lvl9pPr marL="4875947" algn="l" defTabSz="1218987" rtl="0" eaLnBrk="1" latinLnBrk="0" hangingPunct="1">
      <a:defRPr sz="4799" kern="1200">
        <a:solidFill>
          <a:schemeClr val="tx1"/>
        </a:solidFill>
        <a:latin typeface="AU Passat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1"/>
    <a:srgbClr val="183D83"/>
    <a:srgbClr val="002546"/>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4" autoAdjust="0"/>
    <p:restoredTop sz="92381" autoAdjust="0"/>
  </p:normalViewPr>
  <p:slideViewPr>
    <p:cSldViewPr snapToObjects="1" showGuides="1">
      <p:cViewPr varScale="1">
        <p:scale>
          <a:sx n="59" d="100"/>
          <a:sy n="59" d="100"/>
        </p:scale>
        <p:origin x="744" y="36"/>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84" d="100"/>
          <a:sy n="84" d="100"/>
        </p:scale>
        <p:origin x="391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200"/>
            </a:lvl1pPr>
          </a:lstStyle>
          <a:p>
            <a:pPr>
              <a:defRPr/>
            </a:pPr>
            <a:endParaRPr lang="en-GB" dirty="0"/>
          </a:p>
        </p:txBody>
      </p:sp>
      <p:sp>
        <p:nvSpPr>
          <p:cNvPr id="399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200"/>
            </a:lvl1pPr>
          </a:lstStyle>
          <a:p>
            <a:pPr>
              <a:defRPr/>
            </a:pPr>
            <a:endParaRPr lang="en-GB" dirty="0"/>
          </a:p>
        </p:txBody>
      </p:sp>
      <p:sp>
        <p:nvSpPr>
          <p:cNvPr id="399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buFontTx/>
              <a:buNone/>
              <a:defRPr sz="1200"/>
            </a:lvl1pPr>
          </a:lstStyle>
          <a:p>
            <a:pPr>
              <a:defRPr/>
            </a:pPr>
            <a:endParaRPr lang="en-GB" dirty="0"/>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buFontTx/>
              <a:buNone/>
              <a:defRPr sz="1200"/>
            </a:lvl1pPr>
          </a:lstStyle>
          <a:p>
            <a:pPr>
              <a:defRPr/>
            </a:pPr>
            <a:fld id="{88DF0C21-DE6B-488F-B9D9-B7FE08733B70}" type="slidenum">
              <a:rPr lang="en-GB"/>
              <a:pPr>
                <a:defRPr/>
              </a:pPr>
              <a:t>‹#›</a:t>
            </a:fld>
            <a:endParaRPr lang="en-GB" dirty="0"/>
          </a:p>
        </p:txBody>
      </p:sp>
    </p:spTree>
    <p:extLst>
      <p:ext uri="{BB962C8B-B14F-4D97-AF65-F5344CB8AC3E}">
        <p14:creationId xmlns:p14="http://schemas.microsoft.com/office/powerpoint/2010/main" val="7158050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200"/>
            </a:lvl1pPr>
          </a:lstStyle>
          <a:p>
            <a:pPr>
              <a:defRPr/>
            </a:pPr>
            <a:endParaRPr lang="en-GB" dirty="0"/>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200"/>
            </a:lvl1pPr>
          </a:lstStyle>
          <a:p>
            <a:pPr>
              <a:defRPr/>
            </a:pPr>
            <a:endParaRPr lang="en-GB" dirty="0"/>
          </a:p>
        </p:txBody>
      </p:sp>
      <p:sp>
        <p:nvSpPr>
          <p:cNvPr id="717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buFontTx/>
              <a:buNone/>
              <a:defRPr sz="1200"/>
            </a:lvl1pPr>
          </a:lstStyle>
          <a:p>
            <a:pPr>
              <a:defRPr/>
            </a:pPr>
            <a:endParaRPr lang="en-GB" dirty="0"/>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buFontTx/>
              <a:buNone/>
              <a:defRPr sz="1200"/>
            </a:lvl1pPr>
          </a:lstStyle>
          <a:p>
            <a:pPr>
              <a:defRPr/>
            </a:pPr>
            <a:fld id="{72C160C3-3AB6-49C1-8001-AFDAD271EB5B}" type="slidenum">
              <a:rPr lang="en-GB"/>
              <a:pPr>
                <a:defRPr/>
              </a:pPr>
              <a:t>‹#›</a:t>
            </a:fld>
            <a:endParaRPr lang="en-GB" dirty="0"/>
          </a:p>
        </p:txBody>
      </p:sp>
    </p:spTree>
    <p:extLst>
      <p:ext uri="{BB962C8B-B14F-4D97-AF65-F5344CB8AC3E}">
        <p14:creationId xmlns:p14="http://schemas.microsoft.com/office/powerpoint/2010/main" val="24450390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AU Passata" pitchFamily="34" charset="0"/>
        <a:ea typeface="+mn-ea"/>
        <a:cs typeface="Arial" charset="0"/>
      </a:defRPr>
    </a:lvl1pPr>
    <a:lvl2pPr marL="609493" algn="l" rtl="0" eaLnBrk="0" fontAlgn="base" hangingPunct="0">
      <a:spcBef>
        <a:spcPct val="30000"/>
      </a:spcBef>
      <a:spcAft>
        <a:spcPct val="0"/>
      </a:spcAft>
      <a:defRPr sz="1600" kern="1200">
        <a:solidFill>
          <a:schemeClr val="tx1"/>
        </a:solidFill>
        <a:latin typeface="AU Passata" pitchFamily="34" charset="0"/>
        <a:ea typeface="+mn-ea"/>
        <a:cs typeface="Arial" charset="0"/>
      </a:defRPr>
    </a:lvl2pPr>
    <a:lvl3pPr marL="1218987" algn="l" rtl="0" eaLnBrk="0" fontAlgn="base" hangingPunct="0">
      <a:spcBef>
        <a:spcPct val="30000"/>
      </a:spcBef>
      <a:spcAft>
        <a:spcPct val="0"/>
      </a:spcAft>
      <a:defRPr sz="1600" kern="1200">
        <a:solidFill>
          <a:schemeClr val="tx1"/>
        </a:solidFill>
        <a:latin typeface="AU Passata" pitchFamily="34" charset="0"/>
        <a:ea typeface="+mn-ea"/>
        <a:cs typeface="Arial" charset="0"/>
      </a:defRPr>
    </a:lvl3pPr>
    <a:lvl4pPr marL="1828480" algn="l" rtl="0" eaLnBrk="0" fontAlgn="base" hangingPunct="0">
      <a:spcBef>
        <a:spcPct val="30000"/>
      </a:spcBef>
      <a:spcAft>
        <a:spcPct val="0"/>
      </a:spcAft>
      <a:defRPr sz="1600" kern="1200">
        <a:solidFill>
          <a:schemeClr val="tx1"/>
        </a:solidFill>
        <a:latin typeface="AU Passata" pitchFamily="34" charset="0"/>
        <a:ea typeface="+mn-ea"/>
        <a:cs typeface="Arial" charset="0"/>
      </a:defRPr>
    </a:lvl4pPr>
    <a:lvl5pPr marL="2437973" algn="l" rtl="0" eaLnBrk="0" fontAlgn="base" hangingPunct="0">
      <a:spcBef>
        <a:spcPct val="30000"/>
      </a:spcBef>
      <a:spcAft>
        <a:spcPct val="0"/>
      </a:spcAft>
      <a:defRPr sz="1600" kern="1200">
        <a:solidFill>
          <a:schemeClr val="tx1"/>
        </a:solidFill>
        <a:latin typeface="AU Passata" pitchFamily="34" charset="0"/>
        <a:ea typeface="+mn-ea"/>
        <a:cs typeface="Arial" charset="0"/>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D1429-B5D5-69E0-0AB2-4D0D1FEABB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F90C5-B59E-17DB-C567-86555AE85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7DF5CF-ED00-EFDF-3200-A21DC35B86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AD5AF7-58F5-69E8-9701-0D42EBC6CADA}"/>
              </a:ext>
            </a:extLst>
          </p:cNvPr>
          <p:cNvSpPr>
            <a:spLocks noGrp="1"/>
          </p:cNvSpPr>
          <p:nvPr>
            <p:ph type="sldNum" sz="quarter" idx="5"/>
          </p:nvPr>
        </p:nvSpPr>
        <p:spPr/>
        <p:txBody>
          <a:bodyPr/>
          <a:lstStyle/>
          <a:p>
            <a:pPr>
              <a:defRPr/>
            </a:pPr>
            <a:fld id="{72C160C3-3AB6-49C1-8001-AFDAD271EB5B}" type="slidenum">
              <a:rPr lang="en-GB" smtClean="0"/>
              <a:pPr>
                <a:defRPr/>
              </a:pPr>
              <a:t>1</a:t>
            </a:fld>
            <a:endParaRPr lang="en-GB" dirty="0"/>
          </a:p>
        </p:txBody>
      </p:sp>
    </p:spTree>
    <p:extLst>
      <p:ext uri="{BB962C8B-B14F-4D97-AF65-F5344CB8AC3E}">
        <p14:creationId xmlns:p14="http://schemas.microsoft.com/office/powerpoint/2010/main" val="303045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10</a:t>
            </a:fld>
            <a:endParaRPr lang="da-DK" dirty="0"/>
          </a:p>
        </p:txBody>
      </p:sp>
    </p:spTree>
    <p:extLst>
      <p:ext uri="{BB962C8B-B14F-4D97-AF65-F5344CB8AC3E}">
        <p14:creationId xmlns:p14="http://schemas.microsoft.com/office/powerpoint/2010/main" val="824131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2</a:t>
            </a:fld>
            <a:endParaRPr lang="da-DK" dirty="0"/>
          </a:p>
        </p:txBody>
      </p:sp>
    </p:spTree>
    <p:extLst>
      <p:ext uri="{BB962C8B-B14F-4D97-AF65-F5344CB8AC3E}">
        <p14:creationId xmlns:p14="http://schemas.microsoft.com/office/powerpoint/2010/main" val="3814759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3</a:t>
            </a:fld>
            <a:endParaRPr lang="da-DK" dirty="0"/>
          </a:p>
        </p:txBody>
      </p:sp>
    </p:spTree>
    <p:extLst>
      <p:ext uri="{BB962C8B-B14F-4D97-AF65-F5344CB8AC3E}">
        <p14:creationId xmlns:p14="http://schemas.microsoft.com/office/powerpoint/2010/main" val="3034502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4</a:t>
            </a:fld>
            <a:endParaRPr lang="da-DK" dirty="0"/>
          </a:p>
        </p:txBody>
      </p:sp>
    </p:spTree>
    <p:extLst>
      <p:ext uri="{BB962C8B-B14F-4D97-AF65-F5344CB8AC3E}">
        <p14:creationId xmlns:p14="http://schemas.microsoft.com/office/powerpoint/2010/main" val="2664641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5</a:t>
            </a:fld>
            <a:endParaRPr lang="da-DK" dirty="0"/>
          </a:p>
        </p:txBody>
      </p:sp>
    </p:spTree>
    <p:extLst>
      <p:ext uri="{BB962C8B-B14F-4D97-AF65-F5344CB8AC3E}">
        <p14:creationId xmlns:p14="http://schemas.microsoft.com/office/powerpoint/2010/main" val="3764423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6</a:t>
            </a:fld>
            <a:endParaRPr lang="da-DK" dirty="0"/>
          </a:p>
        </p:txBody>
      </p:sp>
    </p:spTree>
    <p:extLst>
      <p:ext uri="{BB962C8B-B14F-4D97-AF65-F5344CB8AC3E}">
        <p14:creationId xmlns:p14="http://schemas.microsoft.com/office/powerpoint/2010/main" val="562676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7</a:t>
            </a:fld>
            <a:endParaRPr lang="da-DK" dirty="0"/>
          </a:p>
        </p:txBody>
      </p:sp>
    </p:spTree>
    <p:extLst>
      <p:ext uri="{BB962C8B-B14F-4D97-AF65-F5344CB8AC3E}">
        <p14:creationId xmlns:p14="http://schemas.microsoft.com/office/powerpoint/2010/main" val="1788394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8</a:t>
            </a:fld>
            <a:endParaRPr lang="da-DK" dirty="0"/>
          </a:p>
        </p:txBody>
      </p:sp>
    </p:spTree>
    <p:extLst>
      <p:ext uri="{BB962C8B-B14F-4D97-AF65-F5344CB8AC3E}">
        <p14:creationId xmlns:p14="http://schemas.microsoft.com/office/powerpoint/2010/main" val="3629249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pPr>
              <a:defRPr/>
            </a:pPr>
            <a:fld id="{72C160C3-3AB6-49C1-8001-AFDAD271EB5B}" type="slidenum">
              <a:rPr lang="da-DK" smtClean="0"/>
              <a:pPr>
                <a:defRPr/>
              </a:pPr>
              <a:t>9</a:t>
            </a:fld>
            <a:endParaRPr lang="da-DK" dirty="0"/>
          </a:p>
        </p:txBody>
      </p:sp>
    </p:spTree>
    <p:extLst>
      <p:ext uri="{BB962C8B-B14F-4D97-AF65-F5344CB8AC3E}">
        <p14:creationId xmlns:p14="http://schemas.microsoft.com/office/powerpoint/2010/main" val="18325245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bin"/><Relationship Id="rId1" Type="http://schemas.openxmlformats.org/officeDocument/2006/relationships/slideMaster" Target="../slideMasters/slideMaster1.xml"/><Relationship Id="rId5" Type="http://schemas.openxmlformats.org/officeDocument/2006/relationships/image" Target="../media/image7.emf"/><Relationship Id="rId4" Type="http://schemas.openxmlformats.org/officeDocument/2006/relationships/image" Target="../media/image6.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s">
    <p:spTree>
      <p:nvGrpSpPr>
        <p:cNvPr id="1" name=""/>
        <p:cNvGrpSpPr/>
        <p:nvPr/>
      </p:nvGrpSpPr>
      <p:grpSpPr>
        <a:xfrm>
          <a:off x="0" y="0"/>
          <a:ext cx="0" cy="0"/>
          <a:chOff x="0" y="0"/>
          <a:chExt cx="0" cy="0"/>
        </a:xfrm>
      </p:grpSpPr>
      <p:pic>
        <p:nvPicPr>
          <p:cNvPr id="54" name="Farvet baggrund"/>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88825" cy="6858000"/>
          </a:xfrm>
          <a:prstGeom prst="rect">
            <a:avLst/>
          </a:prstGeom>
          <a:solidFill>
            <a:schemeClr val="tx2"/>
          </a:solidFill>
        </p:spPr>
      </p:pic>
      <p:sp>
        <p:nvSpPr>
          <p:cNvPr id="34819" name="Title 1"/>
          <p:cNvSpPr>
            <a:spLocks noGrp="1" noChangeArrowheads="1"/>
          </p:cNvSpPr>
          <p:nvPr>
            <p:ph type="ctrTitle"/>
          </p:nvPr>
        </p:nvSpPr>
        <p:spPr>
          <a:xfrm>
            <a:off x="985838" y="2482343"/>
            <a:ext cx="10220325" cy="1661993"/>
          </a:xfrm>
        </p:spPr>
        <p:txBody>
          <a:bodyPr wrap="square" anchor="ctr" anchorCtr="0">
            <a:spAutoFit/>
          </a:bodyPr>
          <a:lstStyle>
            <a:lvl1pPr>
              <a:lnSpc>
                <a:spcPct val="90000"/>
              </a:lnSpc>
              <a:defRPr sz="6000" baseline="0">
                <a:solidFill>
                  <a:schemeClr val="bg1"/>
                </a:solidFill>
                <a:latin typeface="AU Passata Light" panose="020B0303030902030804" pitchFamily="34" charset="0"/>
              </a:defRPr>
            </a:lvl1pPr>
          </a:lstStyle>
          <a:p>
            <a:r>
              <a:rPr lang="en-GB" dirty="0"/>
              <a:t>Click to edit Master title style</a:t>
            </a:r>
            <a:endParaRPr lang="en-GB"/>
          </a:p>
        </p:txBody>
      </p:sp>
      <p:sp>
        <p:nvSpPr>
          <p:cNvPr id="15" name="TextBox 14"/>
          <p:cNvSpPr txBox="1"/>
          <p:nvPr userDrawn="1"/>
        </p:nvSpPr>
        <p:spPr>
          <a:xfrm>
            <a:off x="-1973598" y="3082506"/>
            <a:ext cx="1825892" cy="307777"/>
          </a:xfrm>
          <a:prstGeom prst="rect">
            <a:avLst/>
          </a:prstGeom>
          <a:noFill/>
        </p:spPr>
        <p:txBody>
          <a:bodyPr wrap="square" lIns="0" tIns="0" rIns="0" bIns="0" rtlCol="0">
            <a:spAutoFit/>
          </a:bodyPr>
          <a:lstStyle/>
          <a:p>
            <a:pPr algn="r">
              <a:lnSpc>
                <a:spcPct val="100000"/>
              </a:lnSpc>
            </a:pPr>
            <a:r>
              <a:rPr lang="en-GB" sz="1000" baseline="0" noProof="1">
                <a:solidFill>
                  <a:schemeClr val="tx1">
                    <a:lumMod val="75000"/>
                    <a:lumOff val="25000"/>
                  </a:schemeClr>
                </a:solidFill>
              </a:rPr>
              <a:t>Ændr 2. linje eller ord til</a:t>
            </a:r>
            <a:endParaRPr lang="en-GB"/>
          </a:p>
          <a:p>
            <a:pPr algn="r">
              <a:lnSpc>
                <a:spcPct val="100000"/>
              </a:lnSpc>
            </a:pPr>
            <a:r>
              <a:rPr lang="en-GB" sz="1000" noProof="1">
                <a:solidFill>
                  <a:schemeClr val="tx1">
                    <a:lumMod val="75000"/>
                    <a:lumOff val="25000"/>
                  </a:schemeClr>
                </a:solidFill>
              </a:rPr>
              <a:t>AU Passata Bold</a:t>
            </a:r>
            <a:endParaRPr lang="en-GB" sz="4799" dirty="0"/>
          </a:p>
        </p:txBody>
      </p:sp>
      <p:sp>
        <p:nvSpPr>
          <p:cNvPr id="34" name="Date_DateCustomA"/>
          <p:cNvSpPr txBox="1">
            <a:spLocks noChangeArrowheads="1"/>
          </p:cNvSpPr>
          <p:nvPr userDrawn="1"/>
        </p:nvSpPr>
        <p:spPr bwMode="auto">
          <a:xfrm>
            <a:off x="3691333" y="5997600"/>
            <a:ext cx="2271840" cy="582176"/>
          </a:xfrm>
          <a:prstGeom prst="rect">
            <a:avLst/>
          </a:prstGeom>
          <a:noFill/>
          <a:ln w="1778" algn="ctr">
            <a:noFill/>
            <a:miter lim="800000"/>
            <a:headEnd/>
            <a:tailEnd/>
          </a:ln>
          <a:effectLst/>
        </p:spPr>
        <p:txBody>
          <a:bodyPr wrap="square" lIns="0" tIns="475200" rIns="0" bIns="0" anchor="t" anchorCtr="0">
            <a:spAutoFit/>
          </a:bodyPr>
          <a:lstStyle/>
          <a:p>
            <a:pPr algn="r">
              <a:lnSpc>
                <a:spcPct val="95000"/>
              </a:lnSpc>
              <a:defRPr/>
            </a:pPr>
            <a:r>
              <a:rPr lang="en-GB" sz="700" b="0" cap="all" baseline="0" dirty="0" err="1">
                <a:solidFill>
                  <a:schemeClr val="bg1"/>
                </a:solidFill>
                <a:latin typeface="+mn-lt"/>
              </a:rPr>
              <a:t>september</a:t>
            </a:r>
            <a:r>
              <a:rPr lang="en-GB" sz="700" b="0" cap="all" baseline="0" dirty="0">
                <a:solidFill>
                  <a:schemeClr val="bg1"/>
                </a:solidFill>
                <a:latin typeface="+mn-lt"/>
              </a:rPr>
              <a:t> 2025</a:t>
            </a:r>
          </a:p>
        </p:txBody>
      </p:sp>
      <p:sp>
        <p:nvSpPr>
          <p:cNvPr id="36" name="USR_Title"/>
          <p:cNvSpPr txBox="1">
            <a:spLocks noChangeArrowheads="1"/>
          </p:cNvSpPr>
          <p:nvPr userDrawn="1"/>
        </p:nvSpPr>
        <p:spPr bwMode="auto">
          <a:xfrm>
            <a:off x="6240044" y="5997600"/>
            <a:ext cx="2982416" cy="582176"/>
          </a:xfrm>
          <a:prstGeom prst="rect">
            <a:avLst/>
          </a:prstGeom>
          <a:noFill/>
          <a:ln w="1778" algn="ctr">
            <a:noFill/>
            <a:miter lim="800000"/>
            <a:headEnd/>
            <a:tailEnd/>
          </a:ln>
          <a:effectLst/>
        </p:spPr>
        <p:txBody>
          <a:bodyPr lIns="0" tIns="475200" rIns="0" bIns="0" anchor="t" anchorCtr="0">
            <a:spAutoFit/>
          </a:bodyPr>
          <a:lstStyle/>
          <a:p>
            <a:pPr algn="l">
              <a:lnSpc>
                <a:spcPct val="95000"/>
              </a:lnSpc>
              <a:defRPr/>
            </a:pPr>
            <a:r>
              <a:rPr lang="en-GB" sz="700" b="0" cap="all" baseline="0" dirty="0">
                <a:solidFill>
                  <a:schemeClr val="bg1"/>
                </a:solidFill>
                <a:latin typeface="+mn-lt"/>
              </a:rPr>
              <a:t>Principal investigator </a:t>
            </a:r>
          </a:p>
        </p:txBody>
      </p:sp>
      <p:sp>
        <p:nvSpPr>
          <p:cNvPr id="35"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r>
              <a:rPr lang="en-GB" sz="700" b="0" cap="all" baseline="0" dirty="0">
                <a:solidFill>
                  <a:schemeClr val="bg1"/>
                </a:solidFill>
                <a:latin typeface="+mn-lt"/>
              </a:rPr>
              <a:t>GENIE Project </a:t>
            </a:r>
          </a:p>
        </p:txBody>
      </p:sp>
      <p:sp>
        <p:nvSpPr>
          <p:cNvPr id="37" name="USR_Name"/>
          <p:cNvSpPr txBox="1">
            <a:spLocks noChangeArrowheads="1"/>
          </p:cNvSpPr>
          <p:nvPr userDrawn="1"/>
        </p:nvSpPr>
        <p:spPr bwMode="auto">
          <a:xfrm>
            <a:off x="6240044" y="5997600"/>
            <a:ext cx="2982416" cy="444040"/>
          </a:xfrm>
          <a:prstGeom prst="rect">
            <a:avLst/>
          </a:prstGeom>
          <a:noFill/>
          <a:ln w="1778" algn="ctr">
            <a:noFill/>
            <a:miter lim="800000"/>
            <a:headEnd/>
            <a:tailEnd/>
          </a:ln>
          <a:effectLst/>
        </p:spPr>
        <p:txBody>
          <a:bodyPr lIns="0" tIns="342000" rIns="0" bIns="0" anchor="t" anchorCtr="0">
            <a:spAutoFit/>
          </a:bodyPr>
          <a:lstStyle/>
          <a:p>
            <a:pPr algn="l">
              <a:lnSpc>
                <a:spcPct val="95000"/>
              </a:lnSpc>
              <a:defRPr/>
            </a:pPr>
            <a:r>
              <a:rPr lang="en-GB" sz="700" b="0" cap="all" baseline="0" dirty="0">
                <a:solidFill>
                  <a:schemeClr val="bg1"/>
                </a:solidFill>
                <a:latin typeface="+mn-lt"/>
              </a:rPr>
              <a:t>Prof. Benjamin k. sovacool</a:t>
            </a:r>
          </a:p>
        </p:txBody>
      </p:sp>
      <p:pic>
        <p:nvPicPr>
          <p:cNvPr id="1036680253" name="SecondaryLogo"/>
          <p:cNvPicPr>
            <a:picLocks noChangeAspect="1"/>
          </p:cNvPicPr>
          <p:nvPr/>
        </p:nvPicPr>
        <p:blipFill>
          <a:blip r:embed="rId3"/>
          <a:stretch>
            <a:fillRect/>
          </a:stretch>
        </p:blipFill>
        <p:spPr>
          <a:xfrm>
            <a:off x="10206000" y="5997600"/>
            <a:ext cx="1740091" cy="558000"/>
          </a:xfrm>
          <a:prstGeom prst="rect">
            <a:avLst/>
          </a:prstGeom>
        </p:spPr>
      </p:pic>
      <p:pic>
        <p:nvPicPr>
          <p:cNvPr id="18" name="Billede stre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073200" y="5997600"/>
            <a:ext cx="71734" cy="557999"/>
          </a:xfrm>
          <a:prstGeom prst="rect">
            <a:avLst/>
          </a:prstGeom>
        </p:spPr>
      </p:pic>
      <p:pic>
        <p:nvPicPr>
          <p:cNvPr id="14" name="Logo BSS"/>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95200" y="5997600"/>
            <a:ext cx="600736" cy="601199"/>
          </a:xfrm>
          <a:prstGeom prst="rect">
            <a:avLst/>
          </a:prstGeom>
        </p:spPr>
      </p:pic>
      <p:sp>
        <p:nvSpPr>
          <p:cNvPr id="16" name="OFF_logo2Computed"/>
          <p:cNvSpPr txBox="1">
            <a:spLocks noChangeArrowheads="1"/>
          </p:cNvSpPr>
          <p:nvPr userDrawn="1"/>
        </p:nvSpPr>
        <p:spPr bwMode="auto">
          <a:xfrm>
            <a:off x="972000" y="5997600"/>
            <a:ext cx="2350045" cy="447851"/>
          </a:xfrm>
          <a:prstGeom prst="rect">
            <a:avLst/>
          </a:prstGeom>
          <a:noFill/>
          <a:ln w="1778" algn="ctr">
            <a:noFill/>
            <a:miter lim="800000"/>
            <a:headEnd/>
            <a:tailEnd/>
          </a:ln>
          <a:effectLst/>
        </p:spPr>
        <p:txBody>
          <a:bodyPr wrap="square" lIns="0" tIns="169200" rIns="0" bIns="0">
            <a:spAutoFit/>
          </a:bodyPr>
          <a:lstStyle/>
          <a:p>
            <a:pPr>
              <a:lnSpc>
                <a:spcPct val="100000"/>
              </a:lnSpc>
              <a:defRPr/>
            </a:pPr>
            <a:r>
              <a:rPr lang="en-GB" sz="900" cap="all" spc="40" baseline="0" dirty="0">
                <a:solidFill>
                  <a:schemeClr val="bg1"/>
                </a:solidFill>
                <a:latin typeface="+mn-lt"/>
              </a:rPr>
              <a:t>
Aarhus University</a:t>
            </a:r>
          </a:p>
          <a:p>
            <a:pPr>
              <a:lnSpc>
                <a:spcPct val="100000"/>
              </a:lnSpc>
              <a:defRPr/>
            </a:pPr>
            <a:endParaRPr lang="en-GB" sz="900" cap="all" spc="40" baseline="0" dirty="0">
              <a:solidFill>
                <a:schemeClr val="bg1"/>
              </a:solidFill>
              <a:latin typeface="+mn-lt"/>
            </a:endParaRPr>
          </a:p>
        </p:txBody>
      </p:sp>
      <p:sp>
        <p:nvSpPr>
          <p:cNvPr id="21" name="OFF_logo1Computed"/>
          <p:cNvSpPr/>
          <p:nvPr userDrawn="1"/>
        </p:nvSpPr>
        <p:spPr bwMode="auto">
          <a:xfrm>
            <a:off x="971999" y="5997600"/>
            <a:ext cx="65" cy="313350"/>
          </a:xfrm>
          <a:prstGeom prst="rect">
            <a:avLst/>
          </a:prstGeom>
          <a:noFill/>
          <a:ln w="1778" cap="flat" cmpd="sng" algn="ctr">
            <a:noFill/>
            <a:prstDash val="solid"/>
            <a:round/>
            <a:headEnd type="none" w="med" len="med"/>
            <a:tailEnd type="none" w="med" len="med"/>
          </a:ln>
          <a:effectLst/>
        </p:spPr>
        <p:txBody>
          <a:bodyPr vert="horz" wrap="none" lIns="0" tIns="3600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r>
              <a:rPr kumimoji="0" lang="en-GB" sz="900" b="1" i="0" u="none" strike="noStrike" cap="all" normalizeH="0" baseline="0" noProof="1">
                <a:ln>
                  <a:noFill/>
                </a:ln>
                <a:solidFill>
                  <a:schemeClr val="bg1"/>
                </a:solidFill>
                <a:effectLst/>
                <a:latin typeface="AU Passata" pitchFamily="34" charset="0"/>
              </a:rPr>
              <a:t>
Department of Business Development
and Technology</a:t>
            </a:r>
          </a:p>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endParaRPr kumimoji="0" lang="en-GB" sz="900" b="1" i="0" u="none" strike="noStrike" cap="all" normalizeH="0" baseline="0" noProof="1">
              <a:ln>
                <a:noFill/>
              </a:ln>
              <a:solidFill>
                <a:schemeClr val="bg1"/>
              </a:solidFill>
              <a:effectLst/>
              <a:latin typeface="AU Passata" pitchFamily="34" charset="0"/>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E90C1E0A-682D-40DC-B1EA-26C007FDC330}" type="slidenum">
              <a:rPr lang="en-GB" smtClean="0"/>
              <a:pPr>
                <a:defRPr/>
              </a:pPr>
              <a:t>‹#›</a:t>
            </a:fld>
            <a:endParaRPr lang="en-GB" dirty="0"/>
          </a:p>
        </p:txBody>
      </p:sp>
      <p:sp>
        <p:nvSpPr>
          <p:cNvPr id="5" name="Date Placeholder 4"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6" name="Footer Placeholder 5" hidden="1"/>
          <p:cNvSpPr>
            <a:spLocks noGrp="1"/>
          </p:cNvSpPr>
          <p:nvPr>
            <p:ph type="ftr" sz="quarter" idx="11"/>
          </p:nvPr>
        </p:nvSpPr>
        <p:spPr/>
        <p:txBody>
          <a:bodyPr/>
          <a:lstStyle/>
          <a:p>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pictures II">
    <p:spTree>
      <p:nvGrpSpPr>
        <p:cNvPr id="1" name=""/>
        <p:cNvGrpSpPr/>
        <p:nvPr/>
      </p:nvGrpSpPr>
      <p:grpSpPr>
        <a:xfrm>
          <a:off x="0" y="0"/>
          <a:ext cx="0" cy="0"/>
          <a:chOff x="0" y="0"/>
          <a:chExt cx="0" cy="0"/>
        </a:xfrm>
      </p:grpSpPr>
      <p:sp>
        <p:nvSpPr>
          <p:cNvPr id="5" name="Picture Placeholder 1"/>
          <p:cNvSpPr>
            <a:spLocks noGrp="1"/>
          </p:cNvSpPr>
          <p:nvPr>
            <p:ph type="pic" sz="quarter" idx="12" hasCustomPrompt="1"/>
          </p:nvPr>
        </p:nvSpPr>
        <p:spPr>
          <a:xfrm>
            <a:off x="316800" y="316800"/>
            <a:ext cx="56448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4" name="Picture Placeholder 2"/>
          <p:cNvSpPr>
            <a:spLocks noGrp="1"/>
          </p:cNvSpPr>
          <p:nvPr>
            <p:ph type="pic" sz="quarter" idx="11" hasCustomPrompt="1"/>
          </p:nvPr>
        </p:nvSpPr>
        <p:spPr>
          <a:xfrm>
            <a:off x="6231600" y="316800"/>
            <a:ext cx="5644800" cy="2653200"/>
          </a:xfrm>
        </p:spPr>
        <p:txBody>
          <a:bodyPr/>
          <a:lstStyle>
            <a:lvl1pPr marL="0" indent="0">
              <a:buFontTx/>
              <a:buNone/>
              <a:defRPr b="0"/>
            </a:lvl1pPr>
          </a:lstStyle>
          <a:p>
            <a:r>
              <a:rPr lang="en-GB" dirty="0"/>
              <a:t>Click here and add image via Templafy Image Library</a:t>
            </a:r>
            <a:endParaRPr lang="en-GB"/>
          </a:p>
        </p:txBody>
      </p:sp>
      <p:sp>
        <p:nvSpPr>
          <p:cNvPr id="7" name="Picture Placeholder 3"/>
          <p:cNvSpPr>
            <a:spLocks noGrp="1"/>
          </p:cNvSpPr>
          <p:nvPr>
            <p:ph type="pic" sz="quarter" idx="13" hasCustomPrompt="1"/>
          </p:nvPr>
        </p:nvSpPr>
        <p:spPr>
          <a:xfrm>
            <a:off x="6231600" y="3237372"/>
            <a:ext cx="5644800" cy="2653200"/>
          </a:xfrm>
        </p:spPr>
        <p:txBody>
          <a:bodyPr/>
          <a:lstStyle>
            <a:lvl1pPr marL="0" indent="0">
              <a:buFontTx/>
              <a:buNone/>
              <a:defRPr b="0"/>
            </a:lvl1pPr>
          </a:lstStyle>
          <a:p>
            <a:r>
              <a:rPr lang="en-GB" dirty="0"/>
              <a:t>Click here and add image via Templafy Image Library</a:t>
            </a:r>
            <a:endParaRPr lang="en-GB"/>
          </a:p>
        </p:txBody>
      </p:sp>
      <p:sp>
        <p:nvSpPr>
          <p:cNvPr id="10" name="Slide Number Placeholder 9"/>
          <p:cNvSpPr>
            <a:spLocks noGrp="1"/>
          </p:cNvSpPr>
          <p:nvPr>
            <p:ph type="sldNum" sz="quarter" idx="16"/>
          </p:nvPr>
        </p:nvSpPr>
        <p:spPr/>
        <p:txBody>
          <a:bodyPr/>
          <a:lstStyle/>
          <a:p>
            <a:pPr>
              <a:defRPr/>
            </a:pPr>
            <a:fld id="{E90C1E0A-682D-40DC-B1EA-26C007FDC330}" type="slidenum">
              <a:rPr lang="en-GB" smtClean="0"/>
              <a:pPr>
                <a:defRPr/>
              </a:pPr>
              <a:t>‹#›</a:t>
            </a:fld>
            <a:endParaRPr lang="en-GB" dirty="0"/>
          </a:p>
        </p:txBody>
      </p:sp>
      <p:sp>
        <p:nvSpPr>
          <p:cNvPr id="8" name="Date Placeholder 7" hidden="1"/>
          <p:cNvSpPr>
            <a:spLocks noGrp="1"/>
          </p:cNvSpPr>
          <p:nvPr>
            <p:ph type="dt" sz="half" idx="14"/>
          </p:nvPr>
        </p:nvSpPr>
        <p:spPr/>
        <p:txBody>
          <a:bodyPr/>
          <a:lstStyle/>
          <a:p>
            <a:fld id="{E7B83056-E73A-4EB1-8793-61FB59C07FBC}" type="datetimeFigureOut">
              <a:rPr lang="en-GB" smtClean="0"/>
              <a:pPr/>
              <a:t>01/09/2025</a:t>
            </a:fld>
            <a:r>
              <a:rPr lang="en-GB"/>
              <a:t>30/03/2020</a:t>
            </a:r>
          </a:p>
        </p:txBody>
      </p:sp>
      <p:sp>
        <p:nvSpPr>
          <p:cNvPr id="9" name="Footer Placeholder 8" hidden="1"/>
          <p:cNvSpPr>
            <a:spLocks noGrp="1"/>
          </p:cNvSpPr>
          <p:nvPr>
            <p:ph type="ftr" sz="quarter" idx="15"/>
          </p:nvPr>
        </p:nvSpPr>
        <p:spPr/>
        <p:txBody>
          <a:bodyPr/>
          <a:lstStyle/>
          <a:p>
            <a:endParaRPr lang="en-GB" dirty="0"/>
          </a:p>
        </p:txBody>
      </p:sp>
    </p:spTree>
    <p:extLst>
      <p:ext uri="{BB962C8B-B14F-4D97-AF65-F5344CB8AC3E}">
        <p14:creationId xmlns:p14="http://schemas.microsoft.com/office/powerpoint/2010/main" val="93570263"/>
      </p:ext>
    </p:extLst>
  </p:cSld>
  <p:clrMapOvr>
    <a:masterClrMapping/>
  </p:clrMapOvr>
  <p:extLst>
    <p:ext uri="{DCECCB84-F9BA-43D5-87BE-67443E8EF086}">
      <p15:sldGuideLst xmlns:p15="http://schemas.microsoft.com/office/powerpoint/2012/main">
        <p15:guide id="1" pos="3922" userDrawn="1">
          <p15:clr>
            <a:srgbClr val="A4A3A4"/>
          </p15:clr>
        </p15:guide>
        <p15:guide id="2" pos="3755" userDrawn="1">
          <p15:clr>
            <a:srgbClr val="A4A3A4"/>
          </p15:clr>
        </p15:guide>
        <p15:guide id="3" orient="horz" pos="2039" userDrawn="1">
          <p15:clr>
            <a:srgbClr val="A4A3A4"/>
          </p15:clr>
        </p15:guide>
        <p15:guide id="4" orient="horz" pos="1872" userDrawn="1">
          <p15:clr>
            <a:srgbClr val="A4A3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ull slide picture">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315913" y="315913"/>
            <a:ext cx="11557000" cy="6220354"/>
          </a:xfrm>
        </p:spPr>
        <p:txBody>
          <a:bodyPr/>
          <a:lstStyle>
            <a:lvl1pPr marL="0" indent="0">
              <a:buFontTx/>
              <a:buNone/>
              <a:defRPr b="0"/>
            </a:lvl1pPr>
          </a:lstStyle>
          <a:p>
            <a:r>
              <a:rPr lang="en-GB" dirty="0"/>
              <a:t>Click here and add image via Templafy Image Library</a:t>
            </a:r>
            <a:endParaRPr lang="en-GB"/>
          </a:p>
        </p:txBody>
      </p:sp>
      <p:sp>
        <p:nvSpPr>
          <p:cNvPr id="8" name="Slide Number Placeholder 7"/>
          <p:cNvSpPr>
            <a:spLocks noGrp="1"/>
          </p:cNvSpPr>
          <p:nvPr>
            <p:ph type="sldNum" sz="quarter" idx="14"/>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2"/>
          </p:nvPr>
        </p:nvSpPr>
        <p:spPr/>
        <p:txBody>
          <a:bodyPr/>
          <a:lstStyle/>
          <a:p>
            <a:fld id="{E7B83056-E73A-4EB1-8793-61FB59C07FBC}" type="datetimeFigureOut">
              <a:rPr lang="en-GB" smtClean="0"/>
              <a:pPr/>
              <a:t>01/09/2025</a:t>
            </a:fld>
            <a:r>
              <a:rPr lang="en-GB"/>
              <a:t>30/03/2020</a:t>
            </a:r>
          </a:p>
        </p:txBody>
      </p:sp>
      <p:sp>
        <p:nvSpPr>
          <p:cNvPr id="7" name="Footer Placeholder 6"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1534947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9" name="Hvid baggrund"/>
          <p:cNvSpPr/>
          <p:nvPr userDrawn="1"/>
        </p:nvSpPr>
        <p:spPr bwMode="auto">
          <a:xfrm>
            <a:off x="0" y="0"/>
            <a:ext cx="12188825" cy="5897563"/>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0" name="Slide Number Placeholder 9"/>
          <p:cNvSpPr>
            <a:spLocks noGrp="1"/>
          </p:cNvSpPr>
          <p:nvPr>
            <p:ph type="sldNum" sz="quarter" idx="15"/>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3"/>
          </p:nvPr>
        </p:nvSpPr>
        <p:spPr/>
        <p:txBody>
          <a:bodyPr/>
          <a:lstStyle/>
          <a:p>
            <a:fld id="{E7B83056-E73A-4EB1-8793-61FB59C07FBC}" type="datetimeFigureOut">
              <a:rPr lang="en-GB" smtClean="0"/>
              <a:pPr/>
              <a:t>01/09/2025</a:t>
            </a:fld>
            <a:r>
              <a:rPr lang="en-GB"/>
              <a:t>30/03/2020</a:t>
            </a:r>
          </a:p>
        </p:txBody>
      </p:sp>
      <p:sp>
        <p:nvSpPr>
          <p:cNvPr id="8" name="Footer Placeholder 7" hidden="1"/>
          <p:cNvSpPr>
            <a:spLocks noGrp="1"/>
          </p:cNvSpPr>
          <p:nvPr>
            <p:ph type="ftr" sz="quarter" idx="14"/>
          </p:nvPr>
        </p:nvSpPr>
        <p:spPr/>
        <p:txBody>
          <a:bodyPr/>
          <a:lstStyle/>
          <a:p>
            <a:endParaRPr lang="en-GB" dirty="0"/>
          </a:p>
        </p:txBody>
      </p:sp>
      <p:sp>
        <p:nvSpPr>
          <p:cNvPr id="11" name="Text Placeholder 61"/>
          <p:cNvSpPr>
            <a:spLocks noGrp="1"/>
          </p:cNvSpPr>
          <p:nvPr>
            <p:ph type="body" sz="quarter" idx="16" hasCustomPrompt="1"/>
          </p:nvPr>
        </p:nvSpPr>
        <p:spPr>
          <a:xfrm>
            <a:off x="1845940" y="1412776"/>
            <a:ext cx="8496944" cy="3744416"/>
          </a:xfrm>
        </p:spPr>
        <p:txBody>
          <a:bodyPr/>
          <a:lstStyle>
            <a:lvl1pPr marL="432000" indent="-432000" algn="ctr">
              <a:lnSpc>
                <a:spcPct val="107000"/>
              </a:lnSpc>
              <a:buSzPct val="250000"/>
              <a:buFontTx/>
              <a:buBlip>
                <a:blip r:embed="rId2"/>
              </a:buBlip>
              <a:defRPr sz="2800">
                <a:latin typeface="Georgia" panose="02040502050405020303" pitchFamily="18" charset="0"/>
              </a:defRPr>
            </a:lvl1pPr>
            <a:lvl2pPr marL="216000" indent="-216000" algn="ctr">
              <a:lnSpc>
                <a:spcPct val="99000"/>
              </a:lnSpc>
              <a:buFont typeface="Arial" panose="020B0604020202020204" pitchFamily="34" charset="0"/>
              <a:buChar char="-"/>
              <a:defRPr sz="2000" cap="all" baseline="0">
                <a:latin typeface="Georgia" panose="02040502050405020303" pitchFamily="18" charset="0"/>
              </a:defRPr>
            </a:lvl2pPr>
            <a:lvl3pPr algn="ctr">
              <a:buFontTx/>
              <a:buNone/>
              <a:defRPr/>
            </a:lvl3pPr>
          </a:lstStyle>
          <a:p>
            <a:pPr lvl="0"/>
            <a:r>
              <a:rPr lang="en-GB" dirty="0"/>
              <a:t>Click to add Quote text, for next level ENTER and TAB</a:t>
            </a:r>
            <a:endParaRPr lang="en-GB"/>
          </a:p>
          <a:p>
            <a:pPr lvl="1"/>
            <a:r>
              <a:rPr lang="en-GB" dirty="0"/>
              <a:t>Second level</a:t>
            </a:r>
            <a:endParaRPr lang="en-GB"/>
          </a:p>
          <a:p>
            <a:pPr lvl="2"/>
            <a:endParaRPr lang="en-GB" dirty="0"/>
          </a:p>
        </p:txBody>
      </p:sp>
    </p:spTree>
    <p:extLst>
      <p:ext uri="{BB962C8B-B14F-4D97-AF65-F5344CB8AC3E}">
        <p14:creationId xmlns:p14="http://schemas.microsoft.com/office/powerpoint/2010/main" val="1796140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and Quote slide">
    <p:spTree>
      <p:nvGrpSpPr>
        <p:cNvPr id="1" name=""/>
        <p:cNvGrpSpPr/>
        <p:nvPr/>
      </p:nvGrpSpPr>
      <p:grpSpPr>
        <a:xfrm>
          <a:off x="0" y="0"/>
          <a:ext cx="0" cy="0"/>
          <a:chOff x="0" y="0"/>
          <a:chExt cx="0" cy="0"/>
        </a:xfrm>
      </p:grpSpPr>
      <p:sp>
        <p:nvSpPr>
          <p:cNvPr id="8" name="Hvid baggrund"/>
          <p:cNvSpPr/>
          <p:nvPr userDrawn="1"/>
        </p:nvSpPr>
        <p:spPr bwMode="auto">
          <a:xfrm>
            <a:off x="0" y="0"/>
            <a:ext cx="12188825" cy="5897563"/>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5" name="Title 1"/>
          <p:cNvSpPr>
            <a:spLocks noGrp="1"/>
          </p:cNvSpPr>
          <p:nvPr>
            <p:ph type="title"/>
          </p:nvPr>
        </p:nvSpPr>
        <p:spPr>
          <a:xfrm>
            <a:off x="315913" y="230400"/>
            <a:ext cx="11563200" cy="752400"/>
          </a:xfrm>
        </p:spPr>
        <p:txBody>
          <a:bodyPr anchor="t" anchorCtr="0"/>
          <a:lstStyle/>
          <a:p>
            <a:r>
              <a:rPr lang="en-GB" dirty="0"/>
              <a:t>Click to edit Master title style</a:t>
            </a:r>
            <a:endParaRPr lang="en-GB"/>
          </a:p>
        </p:txBody>
      </p:sp>
      <p:sp>
        <p:nvSpPr>
          <p:cNvPr id="11" name="Slide Number Placeholder 10"/>
          <p:cNvSpPr>
            <a:spLocks noGrp="1"/>
          </p:cNvSpPr>
          <p:nvPr>
            <p:ph type="sldNum" sz="quarter" idx="15"/>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3"/>
          </p:nvPr>
        </p:nvSpPr>
        <p:spPr/>
        <p:txBody>
          <a:bodyPr/>
          <a:lstStyle/>
          <a:p>
            <a:fld id="{E7B83056-E73A-4EB1-8793-61FB59C07FBC}" type="datetimeFigureOut">
              <a:rPr lang="en-GB" smtClean="0"/>
              <a:pPr/>
              <a:t>01/09/2025</a:t>
            </a:fld>
            <a:r>
              <a:rPr lang="en-GB"/>
              <a:t>30/03/2020</a:t>
            </a:r>
          </a:p>
        </p:txBody>
      </p:sp>
      <p:sp>
        <p:nvSpPr>
          <p:cNvPr id="10" name="Footer Placeholder 9" hidden="1"/>
          <p:cNvSpPr>
            <a:spLocks noGrp="1"/>
          </p:cNvSpPr>
          <p:nvPr>
            <p:ph type="ftr" sz="quarter" idx="14"/>
          </p:nvPr>
        </p:nvSpPr>
        <p:spPr/>
        <p:txBody>
          <a:bodyPr/>
          <a:lstStyle/>
          <a:p>
            <a:endParaRPr lang="en-GB" dirty="0"/>
          </a:p>
        </p:txBody>
      </p:sp>
      <p:sp>
        <p:nvSpPr>
          <p:cNvPr id="12" name="Text Placeholder 2"/>
          <p:cNvSpPr>
            <a:spLocks noGrp="1"/>
          </p:cNvSpPr>
          <p:nvPr>
            <p:ph type="body" sz="quarter" idx="11" hasCustomPrompt="1"/>
          </p:nvPr>
        </p:nvSpPr>
        <p:spPr>
          <a:xfrm>
            <a:off x="2998068" y="1853461"/>
            <a:ext cx="6264696" cy="2725288"/>
          </a:xfrm>
        </p:spPr>
        <p:txBody>
          <a:bodyPr/>
          <a:lstStyle>
            <a:lvl1pPr marL="432000" indent="-432000" algn="ctr">
              <a:lnSpc>
                <a:spcPct val="107000"/>
              </a:lnSpc>
              <a:buSzPct val="250000"/>
              <a:buFontTx/>
              <a:buBlip>
                <a:blip r:embed="rId2"/>
              </a:buBlip>
              <a:defRPr sz="2800">
                <a:latin typeface="Georgia" panose="02040502050405020303" pitchFamily="18" charset="0"/>
              </a:defRPr>
            </a:lvl1pPr>
            <a:lvl2pPr marL="216000" indent="-216000" algn="ctr">
              <a:lnSpc>
                <a:spcPct val="99000"/>
              </a:lnSpc>
              <a:buFont typeface="Arial" panose="020B0604020202020204" pitchFamily="34" charset="0"/>
              <a:buChar char="-"/>
              <a:defRPr sz="2000" cap="all" baseline="0">
                <a:latin typeface="Georgia" panose="02040502050405020303" pitchFamily="18" charset="0"/>
              </a:defRPr>
            </a:lvl2pPr>
            <a:lvl3pPr marL="576000" indent="0">
              <a:buNone/>
              <a:defRPr/>
            </a:lvl3pPr>
          </a:lstStyle>
          <a:p>
            <a:pPr lvl="0"/>
            <a:r>
              <a:rPr lang="en-GB" dirty="0"/>
              <a:t>Click to add Quote text, for next level ENTER and TAB</a:t>
            </a:r>
            <a:endParaRPr lang="en-GB"/>
          </a:p>
          <a:p>
            <a:pPr lvl="1"/>
            <a:r>
              <a:rPr lang="en-GB" dirty="0"/>
              <a:t>Second level</a:t>
            </a:r>
            <a:endParaRPr lang="en-GB"/>
          </a:p>
        </p:txBody>
      </p:sp>
    </p:spTree>
    <p:extLst>
      <p:ext uri="{BB962C8B-B14F-4D97-AF65-F5344CB8AC3E}">
        <p14:creationId xmlns:p14="http://schemas.microsoft.com/office/powerpoint/2010/main" val="14951546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slide content">
    <p:spTree>
      <p:nvGrpSpPr>
        <p:cNvPr id="1" name=""/>
        <p:cNvGrpSpPr/>
        <p:nvPr/>
      </p:nvGrpSpPr>
      <p:grpSpPr>
        <a:xfrm>
          <a:off x="0" y="0"/>
          <a:ext cx="0" cy="0"/>
          <a:chOff x="0" y="0"/>
          <a:chExt cx="0" cy="0"/>
        </a:xfrm>
      </p:grpSpPr>
      <p:sp>
        <p:nvSpPr>
          <p:cNvPr id="5" name="Content Placeholder 1"/>
          <p:cNvSpPr>
            <a:spLocks noGrp="1"/>
          </p:cNvSpPr>
          <p:nvPr>
            <p:ph sz="quarter" idx="12"/>
          </p:nvPr>
        </p:nvSpPr>
        <p:spPr>
          <a:xfrm>
            <a:off x="328613" y="328612"/>
            <a:ext cx="11550650" cy="6213475"/>
          </a:xfrm>
        </p:spPr>
        <p:txBody>
          <a:body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8" name="Slide Number Placeholder 7"/>
          <p:cNvSpPr>
            <a:spLocks noGrp="1"/>
          </p:cNvSpPr>
          <p:nvPr>
            <p:ph type="sldNum" sz="quarter" idx="15"/>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3"/>
          </p:nvPr>
        </p:nvSpPr>
        <p:spPr/>
        <p:txBody>
          <a:bodyPr/>
          <a:lstStyle/>
          <a:p>
            <a:fld id="{E7B83056-E73A-4EB1-8793-61FB59C07FBC}" type="datetimeFigureOut">
              <a:rPr lang="en-GB" smtClean="0"/>
              <a:pPr/>
              <a:t>01/09/2025</a:t>
            </a:fld>
            <a:r>
              <a:rPr lang="en-GB"/>
              <a:t>30/03/2020</a:t>
            </a:r>
          </a:p>
        </p:txBody>
      </p:sp>
      <p:sp>
        <p:nvSpPr>
          <p:cNvPr id="7" name="Footer Placeholder 6" hidden="1"/>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78156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GB"/>
          </a:p>
        </p:txBody>
      </p:sp>
      <p:sp>
        <p:nvSpPr>
          <p:cNvPr id="6" name="TextBox 5"/>
          <p:cNvSpPr txBox="1"/>
          <p:nvPr userDrawn="1"/>
        </p:nvSpPr>
        <p:spPr>
          <a:xfrm>
            <a:off x="-2160355" y="1022476"/>
            <a:ext cx="2012649" cy="473425"/>
          </a:xfrm>
          <a:prstGeom prst="rect">
            <a:avLst/>
          </a:prstGeom>
          <a:noFill/>
        </p:spPr>
        <p:txBody>
          <a:bodyPr wrap="square" lIns="0" tIns="0" rIns="0" bIns="0" rtlCol="0">
            <a:noAutofit/>
          </a:bodyPr>
          <a:lstStyle/>
          <a:p>
            <a:pPr algn="r">
              <a:lnSpc>
                <a:spcPct val="100000"/>
              </a:lnSpc>
            </a:pPr>
            <a:r>
              <a:rPr lang="en-GB" sz="1000" noProof="1">
                <a:solidFill>
                  <a:schemeClr val="tx1">
                    <a:lumMod val="75000"/>
                    <a:lumOff val="25000"/>
                  </a:schemeClr>
                </a:solidFill>
              </a:rPr>
              <a:t>Ændr 2. linje i overskriften </a:t>
            </a:r>
            <a:br>
              <a:rPr lang="en-GB" sz="1000" noProof="1">
                <a:solidFill>
                  <a:schemeClr val="tx1">
                    <a:lumMod val="75000"/>
                    <a:lumOff val="25000"/>
                  </a:schemeClr>
                </a:solidFill>
              </a:rPr>
            </a:br>
            <a:r>
              <a:rPr lang="en-GB" sz="1000" noProof="1">
                <a:solidFill>
                  <a:schemeClr val="tx1">
                    <a:lumMod val="75000"/>
                    <a:lumOff val="25000"/>
                  </a:schemeClr>
                </a:solidFill>
              </a:rPr>
              <a:t>til AU Passata Light</a:t>
            </a:r>
            <a:endParaRPr lang="en-GB" sz="4799" dirty="0"/>
          </a:p>
        </p:txBody>
      </p:sp>
      <p:sp>
        <p:nvSpPr>
          <p:cNvPr id="9" name="Slide Number Placeholder 8"/>
          <p:cNvSpPr>
            <a:spLocks noGrp="1"/>
          </p:cNvSpPr>
          <p:nvPr>
            <p:ph type="sldNum" sz="quarter" idx="12"/>
          </p:nvPr>
        </p:nvSpPr>
        <p:spPr/>
        <p:txBody>
          <a:bodyPr/>
          <a:lstStyle/>
          <a:p>
            <a:pPr>
              <a:defRPr/>
            </a:pPr>
            <a:fld id="{E90C1E0A-682D-40DC-B1EA-26C007FDC330}" type="slidenum">
              <a:rPr lang="en-GB" smtClean="0"/>
              <a:pPr>
                <a:defRPr/>
              </a:pPr>
              <a:t>‹#›</a:t>
            </a:fld>
            <a:endParaRPr lang="en-GB" dirty="0"/>
          </a:p>
        </p:txBody>
      </p:sp>
      <p:sp>
        <p:nvSpPr>
          <p:cNvPr id="7" name="Date Placeholder 6"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8" name="Footer Placeholder 7" hidden="1"/>
          <p:cNvSpPr>
            <a:spLocks noGrp="1"/>
          </p:cNvSpPr>
          <p:nvPr>
            <p:ph type="ftr" sz="quarter" idx="11"/>
          </p:nvPr>
        </p:nvSpPr>
        <p:spPr/>
        <p:txBody>
          <a:bodyPr/>
          <a:lstStyle/>
          <a:p>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Rectangle 2"/>
          <p:cNvSpPr/>
          <p:nvPr userDrawn="1"/>
        </p:nvSpPr>
        <p:spPr bwMode="auto">
          <a:xfrm>
            <a:off x="765820" y="1340768"/>
            <a:ext cx="1224136" cy="504056"/>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8" name="Slide Number Placeholder 7" hidden="1"/>
          <p:cNvSpPr>
            <a:spLocks noGrp="1"/>
          </p:cNvSpPr>
          <p:nvPr>
            <p:ph type="sldNum" sz="quarter" idx="12"/>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7" name="Footer Placeholder 6" hidden="1"/>
          <p:cNvSpPr>
            <a:spLocks noGrp="1"/>
          </p:cNvSpPr>
          <p:nvPr>
            <p:ph type="ftr" sz="quarter" idx="11"/>
          </p:nvPr>
        </p:nvSpPr>
        <p:spPr/>
        <p:txBody>
          <a:bodyPr/>
          <a:lstStyle/>
          <a:p>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sp>
        <p:nvSpPr>
          <p:cNvPr id="8"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pic>
        <p:nvPicPr>
          <p:cNvPr id="4" name="Logo BS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95602" y="2229266"/>
            <a:ext cx="2397621" cy="2399468"/>
          </a:xfrm>
          <a:prstGeom prst="rect">
            <a:avLst/>
          </a:prstGeom>
        </p:spPr>
      </p:pic>
      <p:sp>
        <p:nvSpPr>
          <p:cNvPr id="2" name="Date Placeholder 1"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3" name="Footer Placeholder 2" hidden="1"/>
          <p:cNvSpPr>
            <a:spLocks noGrp="1"/>
          </p:cNvSpPr>
          <p:nvPr>
            <p:ph type="ftr" sz="quarter" idx="11"/>
          </p:nvPr>
        </p:nvSpPr>
        <p:spPr/>
        <p:txBody>
          <a:bodyPr/>
          <a:lstStyle/>
          <a:p>
            <a:endParaRPr lang="en-GB" dirty="0"/>
          </a:p>
        </p:txBody>
      </p:sp>
      <p:sp>
        <p:nvSpPr>
          <p:cNvPr id="5" name="Slide Number Placeholder 4" hidden="1"/>
          <p:cNvSpPr>
            <a:spLocks noGrp="1"/>
          </p:cNvSpPr>
          <p:nvPr>
            <p:ph type="sldNum" sz="quarter" idx="12"/>
          </p:nvPr>
        </p:nvSpPr>
        <p:spPr>
          <a:xfrm>
            <a:off x="0" y="7020000"/>
            <a:ext cx="0" cy="0"/>
          </a:xfrm>
        </p:spPr>
        <p:txBody>
          <a:bodyPr/>
          <a:lstStyle>
            <a:lvl1pPr>
              <a:defRPr sz="100">
                <a:noFill/>
              </a:defRPr>
            </a:lvl1pPr>
          </a:lstStyle>
          <a:p>
            <a:pPr>
              <a:defRPr/>
            </a:pPr>
            <a:fld id="{E90C1E0A-682D-40DC-B1EA-26C007FDC330}" type="slidenum">
              <a:rPr lang="en-GB" smtClean="0"/>
              <a:pPr>
                <a:defRPr/>
              </a:pPr>
              <a:t>‹#›</a:t>
            </a:fld>
            <a:endParaRPr lang="en-GB" dirty="0"/>
          </a:p>
        </p:txBody>
      </p:sp>
    </p:spTree>
    <p:extLst>
      <p:ext uri="{BB962C8B-B14F-4D97-AF65-F5344CB8AC3E}">
        <p14:creationId xmlns:p14="http://schemas.microsoft.com/office/powerpoint/2010/main" val="1444901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nd slide BSS">
    <p:bg>
      <p:bgPr>
        <a:solidFill>
          <a:schemeClr val="bg1"/>
        </a:solidFill>
        <a:effectLst/>
      </p:bgPr>
    </p:bg>
    <p:spTree>
      <p:nvGrpSpPr>
        <p:cNvPr id="1" name=""/>
        <p:cNvGrpSpPr/>
        <p:nvPr/>
      </p:nvGrpSpPr>
      <p:grpSpPr>
        <a:xfrm>
          <a:off x="0" y="0"/>
          <a:ext cx="0" cy="0"/>
          <a:chOff x="0" y="0"/>
          <a:chExt cx="0" cy="0"/>
        </a:xfrm>
      </p:grpSpPr>
      <p:sp>
        <p:nvSpPr>
          <p:cNvPr id="8"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pic>
        <p:nvPicPr>
          <p:cNvPr id="7" name="Logo BS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20000" y="2520000"/>
            <a:ext cx="1650375" cy="1650375"/>
          </a:xfrm>
          <a:prstGeom prst="rect">
            <a:avLst/>
          </a:prstGeom>
        </p:spPr>
      </p:pic>
      <p:sp>
        <p:nvSpPr>
          <p:cNvPr id="6" name="OFF_logo2Computed"/>
          <p:cNvSpPr txBox="1">
            <a:spLocks noChangeArrowheads="1"/>
          </p:cNvSpPr>
          <p:nvPr userDrawn="1"/>
        </p:nvSpPr>
        <p:spPr bwMode="auto">
          <a:xfrm>
            <a:off x="4392000" y="2520000"/>
            <a:ext cx="7480913" cy="869657"/>
          </a:xfrm>
          <a:prstGeom prst="rect">
            <a:avLst/>
          </a:prstGeom>
          <a:noFill/>
          <a:ln w="1778" algn="ctr">
            <a:noFill/>
            <a:miter lim="800000"/>
            <a:headEnd/>
            <a:tailEnd/>
          </a:ln>
          <a:effectLst/>
        </p:spPr>
        <p:txBody>
          <a:bodyPr wrap="square" lIns="0" tIns="493200" rIns="0" bIns="0">
            <a:spAutoFit/>
          </a:bodyPr>
          <a:lstStyle/>
          <a:p>
            <a:pPr>
              <a:lnSpc>
                <a:spcPct val="105000"/>
              </a:lnSpc>
              <a:defRPr/>
            </a:pPr>
            <a:r>
              <a:rPr lang="en-GB" sz="2300" b="0" cap="all" spc="200" baseline="0" dirty="0">
                <a:solidFill>
                  <a:schemeClr val="bg1"/>
                </a:solidFill>
                <a:latin typeface="AU Passata" panose="020B0503030502030804" pitchFamily="34" charset="0"/>
              </a:rPr>
              <a:t>
Aarhus University</a:t>
            </a:r>
          </a:p>
        </p:txBody>
      </p:sp>
      <p:sp>
        <p:nvSpPr>
          <p:cNvPr id="10" name="OFF_logo1Computed"/>
          <p:cNvSpPr txBox="1">
            <a:spLocks noChangeArrowheads="1"/>
          </p:cNvSpPr>
          <p:nvPr userDrawn="1"/>
        </p:nvSpPr>
        <p:spPr bwMode="auto">
          <a:xfrm>
            <a:off x="4392000" y="2520000"/>
            <a:ext cx="7480913" cy="495236"/>
          </a:xfrm>
          <a:prstGeom prst="rect">
            <a:avLst/>
          </a:prstGeom>
          <a:noFill/>
          <a:ln w="1778" algn="ctr">
            <a:noFill/>
            <a:miter lim="800000"/>
            <a:headEnd/>
            <a:tailEnd/>
          </a:ln>
          <a:effectLst/>
        </p:spPr>
        <p:txBody>
          <a:bodyPr wrap="square" lIns="0" tIns="122400" rIns="0" bIns="0">
            <a:spAutoFit/>
          </a:bodyPr>
          <a:lstStyle/>
          <a:p>
            <a:pPr>
              <a:lnSpc>
                <a:spcPct val="105000"/>
              </a:lnSpc>
              <a:defRPr/>
            </a:pPr>
            <a:r>
              <a:rPr lang="en-GB" sz="2300" b="1" cap="all" spc="200" baseline="0" dirty="0">
                <a:solidFill>
                  <a:schemeClr val="bg1"/>
                </a:solidFill>
                <a:latin typeface="AU Passata" panose="020B0503030502030804" pitchFamily="34" charset="0"/>
              </a:rPr>
              <a:t>
Department of Business Development
and Technology</a:t>
            </a:r>
          </a:p>
        </p:txBody>
      </p:sp>
      <p:sp>
        <p:nvSpPr>
          <p:cNvPr id="9" name="Date Placeholder 1" hidden="1"/>
          <p:cNvSpPr>
            <a:spLocks noGrp="1"/>
          </p:cNvSpPr>
          <p:nvPr>
            <p:ph type="dt" sz="half" idx="10"/>
          </p:nvPr>
        </p:nvSpPr>
        <p:spPr>
          <a:xfrm>
            <a:off x="0" y="7020000"/>
            <a:ext cx="0" cy="0"/>
          </a:xfrm>
        </p:spPr>
        <p:txBody>
          <a:bodyPr/>
          <a:lstStyle/>
          <a:p>
            <a:fld id="{E7B83056-E73A-4EB1-8793-61FB59C07FBC}" type="datetimeFigureOut">
              <a:rPr lang="en-GB" smtClean="0"/>
              <a:pPr/>
              <a:t>01/09/2025</a:t>
            </a:fld>
            <a:r>
              <a:rPr lang="en-GB"/>
              <a:t>30/03/2020</a:t>
            </a:r>
          </a:p>
        </p:txBody>
      </p:sp>
      <p:sp>
        <p:nvSpPr>
          <p:cNvPr id="11" name="Footer Placeholder 2" hidden="1"/>
          <p:cNvSpPr>
            <a:spLocks noGrp="1"/>
          </p:cNvSpPr>
          <p:nvPr>
            <p:ph type="ftr" sz="quarter" idx="11"/>
          </p:nvPr>
        </p:nvSpPr>
        <p:spPr>
          <a:xfrm>
            <a:off x="0" y="7020000"/>
            <a:ext cx="0" cy="0"/>
          </a:xfrm>
        </p:spPr>
        <p:txBody>
          <a:bodyPr/>
          <a:lstStyle/>
          <a:p>
            <a:endParaRPr lang="en-GB" dirty="0"/>
          </a:p>
        </p:txBody>
      </p:sp>
      <p:sp>
        <p:nvSpPr>
          <p:cNvPr id="12" name="Slide Number Placeholder 4" hidden="1"/>
          <p:cNvSpPr>
            <a:spLocks noGrp="1"/>
          </p:cNvSpPr>
          <p:nvPr>
            <p:ph type="sldNum" sz="quarter" idx="12"/>
          </p:nvPr>
        </p:nvSpPr>
        <p:spPr>
          <a:xfrm>
            <a:off x="0" y="7020000"/>
            <a:ext cx="0" cy="0"/>
          </a:xfrm>
        </p:spPr>
        <p:txBody>
          <a:bodyPr/>
          <a:lstStyle>
            <a:lvl1pPr>
              <a:defRPr sz="100">
                <a:noFill/>
              </a:defRPr>
            </a:lvl1pPr>
          </a:lstStyle>
          <a:p>
            <a:pPr>
              <a:defRPr/>
            </a:pPr>
            <a:fld id="{E90C1E0A-682D-40DC-B1EA-26C007FDC330}" type="slidenum">
              <a:rPr lang="en-GB" smtClean="0"/>
              <a:pPr>
                <a:defRPr/>
              </a:pPr>
              <a:t>‹#›</a:t>
            </a:fld>
            <a:endParaRPr lang="en-GB" dirty="0"/>
          </a:p>
        </p:txBody>
      </p:sp>
    </p:spTree>
    <p:extLst>
      <p:ext uri="{BB962C8B-B14F-4D97-AF65-F5344CB8AC3E}">
        <p14:creationId xmlns:p14="http://schemas.microsoft.com/office/powerpoint/2010/main" val="41288966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One line title and bullet text">
    <p:spTree>
      <p:nvGrpSpPr>
        <p:cNvPr id="1" name=""/>
        <p:cNvGrpSpPr/>
        <p:nvPr/>
      </p:nvGrpSpPr>
      <p:grpSpPr>
        <a:xfrm>
          <a:off x="0" y="0"/>
          <a:ext cx="0" cy="0"/>
          <a:chOff x="0" y="0"/>
          <a:chExt cx="0" cy="0"/>
        </a:xfrm>
      </p:grpSpPr>
      <p:sp>
        <p:nvSpPr>
          <p:cNvPr id="6" name="Title 5"/>
          <p:cNvSpPr>
            <a:spLocks noGrp="1"/>
          </p:cNvSpPr>
          <p:nvPr>
            <p:ph type="title"/>
          </p:nvPr>
        </p:nvSpPr>
        <p:spPr>
          <a:xfrm>
            <a:off x="469780" y="222251"/>
            <a:ext cx="11251385" cy="766176"/>
          </a:xfrm>
        </p:spPr>
        <p:txBody>
          <a:bodyPr/>
          <a:lstStyle>
            <a:lvl1pPr>
              <a:defRPr/>
            </a:lvl1pPr>
          </a:lstStyle>
          <a:p>
            <a:r>
              <a:rPr lang="da-DK" dirty="0" err="1"/>
              <a:t>Click</a:t>
            </a:r>
            <a:r>
              <a:rPr lang="da-DK" dirty="0"/>
              <a:t> to </a:t>
            </a:r>
            <a:r>
              <a:rPr lang="da-DK" dirty="0" err="1"/>
              <a:t>edit</a:t>
            </a:r>
            <a:r>
              <a:rPr lang="da-DK" dirty="0"/>
              <a:t> Master </a:t>
            </a:r>
            <a:r>
              <a:rPr lang="da-DK" dirty="0" err="1"/>
              <a:t>title</a:t>
            </a:r>
            <a:r>
              <a:rPr lang="da-DK" dirty="0"/>
              <a:t> </a:t>
            </a:r>
            <a:r>
              <a:rPr lang="da-DK" dirty="0" err="1"/>
              <a:t>style</a:t>
            </a:r>
            <a:endParaRPr lang="da-DK" dirty="0"/>
          </a:p>
        </p:txBody>
      </p:sp>
      <p:sp>
        <p:nvSpPr>
          <p:cNvPr id="17" name="Black Rectangle"/>
          <p:cNvSpPr/>
          <p:nvPr userDrawn="1"/>
        </p:nvSpPr>
        <p:spPr>
          <a:xfrm>
            <a:off x="469777" y="1226131"/>
            <a:ext cx="981878" cy="60959"/>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sz="6397" dirty="0"/>
          </a:p>
        </p:txBody>
      </p:sp>
      <p:sp>
        <p:nvSpPr>
          <p:cNvPr id="21" name="Slide Number Placeholder 20"/>
          <p:cNvSpPr>
            <a:spLocks noGrp="1"/>
          </p:cNvSpPr>
          <p:nvPr>
            <p:ph type="sldNum" sz="quarter" idx="12"/>
          </p:nvPr>
        </p:nvSpPr>
        <p:spPr/>
        <p:txBody>
          <a:bodyPr/>
          <a:lstStyle/>
          <a:p>
            <a:pPr>
              <a:defRPr/>
            </a:pPr>
            <a:fld id="{E90C1E0A-682D-40DC-B1EA-26C007FDC330}" type="slidenum">
              <a:rPr lang="da-DK" smtClean="0"/>
              <a:pPr>
                <a:defRPr/>
              </a:pPr>
              <a:t>‹#›</a:t>
            </a:fld>
            <a:endParaRPr lang="da-DK" dirty="0"/>
          </a:p>
        </p:txBody>
      </p:sp>
      <p:sp>
        <p:nvSpPr>
          <p:cNvPr id="4" name="Text Placeholder 3"/>
          <p:cNvSpPr>
            <a:spLocks noGrp="1"/>
          </p:cNvSpPr>
          <p:nvPr>
            <p:ph type="body" sz="quarter" idx="13"/>
          </p:nvPr>
        </p:nvSpPr>
        <p:spPr>
          <a:xfrm>
            <a:off x="462520" y="1532466"/>
            <a:ext cx="11262198" cy="3930651"/>
          </a:xfrm>
        </p:spPr>
        <p:txBody>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8" name="TextBox 17"/>
          <p:cNvSpPr txBox="1"/>
          <p:nvPr userDrawn="1"/>
        </p:nvSpPr>
        <p:spPr>
          <a:xfrm>
            <a:off x="-1973598" y="452670"/>
            <a:ext cx="1825892" cy="410241"/>
          </a:xfrm>
          <a:prstGeom prst="rect">
            <a:avLst/>
          </a:prstGeom>
          <a:noFill/>
        </p:spPr>
        <p:txBody>
          <a:bodyPr wrap="square" lIns="0" tIns="0" rIns="0" bIns="0" rtlCol="0">
            <a:spAutoFit/>
          </a:bodyPr>
          <a:lstStyle/>
          <a:p>
            <a:pPr algn="r">
              <a:lnSpc>
                <a:spcPct val="100000"/>
              </a:lnSpc>
            </a:pPr>
            <a:r>
              <a:rPr lang="da-DK" sz="1333" noProof="1">
                <a:solidFill>
                  <a:schemeClr val="tx1">
                    <a:lumMod val="75000"/>
                    <a:lumOff val="25000"/>
                  </a:schemeClr>
                </a:solidFill>
              </a:rPr>
              <a:t>Overskrift én</a:t>
            </a:r>
            <a:r>
              <a:rPr lang="da-DK" sz="1333" baseline="0" noProof="1">
                <a:solidFill>
                  <a:schemeClr val="tx1">
                    <a:lumMod val="75000"/>
                    <a:lumOff val="25000"/>
                  </a:schemeClr>
                </a:solidFill>
              </a:rPr>
              <a:t> linje</a:t>
            </a:r>
            <a:br>
              <a:rPr lang="da-DK" sz="1333" baseline="0" noProof="1">
                <a:solidFill>
                  <a:schemeClr val="tx1">
                    <a:lumMod val="75000"/>
                    <a:lumOff val="25000"/>
                  </a:schemeClr>
                </a:solidFill>
              </a:rPr>
            </a:br>
            <a:r>
              <a:rPr lang="da-DK" sz="1333" noProof="1">
                <a:solidFill>
                  <a:schemeClr val="tx1">
                    <a:lumMod val="75000"/>
                    <a:lumOff val="25000"/>
                  </a:schemeClr>
                </a:solidFill>
              </a:rPr>
              <a:t>Bold eller Regular</a:t>
            </a:r>
          </a:p>
        </p:txBody>
      </p:sp>
    </p:spTree>
    <p:extLst>
      <p:ext uri="{BB962C8B-B14F-4D97-AF65-F5344CB8AC3E}">
        <p14:creationId xmlns:p14="http://schemas.microsoft.com/office/powerpoint/2010/main" val="361142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text">
    <p:spTree>
      <p:nvGrpSpPr>
        <p:cNvPr id="1" name=""/>
        <p:cNvGrpSpPr/>
        <p:nvPr/>
      </p:nvGrpSpPr>
      <p:grpSpPr>
        <a:xfrm>
          <a:off x="0" y="0"/>
          <a:ext cx="0" cy="0"/>
          <a:chOff x="0" y="0"/>
          <a:chExt cx="0" cy="0"/>
        </a:xfrm>
      </p:grpSpPr>
      <p:sp>
        <p:nvSpPr>
          <p:cNvPr id="21"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sp>
        <p:nvSpPr>
          <p:cNvPr id="19" name="White Top Rectangle"/>
          <p:cNvSpPr>
            <a:spLocks noChangeArrowheads="1"/>
          </p:cNvSpPr>
          <p:nvPr userDrawn="1"/>
        </p:nvSpPr>
        <p:spPr bwMode="auto">
          <a:xfrm>
            <a:off x="985838" y="3443622"/>
            <a:ext cx="648000" cy="46800"/>
          </a:xfrm>
          <a:prstGeom prst="rect">
            <a:avLst/>
          </a:prstGeom>
          <a:solidFill>
            <a:schemeClr val="bg1"/>
          </a:solidFill>
          <a:ln w="9525">
            <a:noFill/>
            <a:miter lim="800000"/>
            <a:headEnd/>
            <a:tailEnd/>
          </a:ln>
          <a:effectLst/>
        </p:spPr>
        <p:txBody>
          <a:bodyPr wrap="none" anchor="ctr"/>
          <a:lstStyle/>
          <a:p>
            <a:pPr>
              <a:defRPr/>
            </a:pPr>
            <a:endParaRPr lang="en-GB" sz="4799" dirty="0"/>
          </a:p>
        </p:txBody>
      </p:sp>
      <p:sp>
        <p:nvSpPr>
          <p:cNvPr id="34819" name="Title 1"/>
          <p:cNvSpPr>
            <a:spLocks noGrp="1" noChangeArrowheads="1"/>
          </p:cNvSpPr>
          <p:nvPr>
            <p:ph type="ctrTitle"/>
          </p:nvPr>
        </p:nvSpPr>
        <p:spPr>
          <a:xfrm>
            <a:off x="981844" y="1520315"/>
            <a:ext cx="9543307" cy="1779553"/>
          </a:xfrm>
        </p:spPr>
        <p:txBody>
          <a:bodyPr wrap="square" anchor="b" anchorCtr="0">
            <a:noAutofit/>
          </a:bodyPr>
          <a:lstStyle>
            <a:lvl1pPr>
              <a:lnSpc>
                <a:spcPct val="90000"/>
              </a:lnSpc>
              <a:defRPr sz="6000" baseline="0">
                <a:solidFill>
                  <a:schemeClr val="bg1"/>
                </a:solidFill>
                <a:latin typeface="AU Passata Light" panose="020B0303030902030804" pitchFamily="34" charset="0"/>
              </a:defRPr>
            </a:lvl1pPr>
          </a:lstStyle>
          <a:p>
            <a:r>
              <a:rPr lang="en-GB" dirty="0"/>
              <a:t>Click to edit Master title style</a:t>
            </a:r>
            <a:endParaRPr lang="en-GB"/>
          </a:p>
        </p:txBody>
      </p:sp>
      <p:sp>
        <p:nvSpPr>
          <p:cNvPr id="4" name="Text Placeholder 3"/>
          <p:cNvSpPr>
            <a:spLocks noGrp="1"/>
          </p:cNvSpPr>
          <p:nvPr>
            <p:ph type="body" sz="quarter" idx="11"/>
          </p:nvPr>
        </p:nvSpPr>
        <p:spPr>
          <a:xfrm>
            <a:off x="985838" y="3715431"/>
            <a:ext cx="7161212" cy="1746085"/>
          </a:xfrm>
        </p:spPr>
        <p:txBody>
          <a:bodyPr/>
          <a:lstStyle>
            <a:lvl1pPr marL="0" indent="0">
              <a:lnSpc>
                <a:spcPct val="101000"/>
              </a:lnSpc>
              <a:buFontTx/>
              <a:buNone/>
              <a:defRPr sz="27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2" name="TextBox 21"/>
          <p:cNvSpPr txBox="1"/>
          <p:nvPr userDrawn="1"/>
        </p:nvSpPr>
        <p:spPr>
          <a:xfrm>
            <a:off x="-2160355" y="2132856"/>
            <a:ext cx="2012649" cy="738664"/>
          </a:xfrm>
          <a:prstGeom prst="rect">
            <a:avLst/>
          </a:prstGeom>
          <a:noFill/>
        </p:spPr>
        <p:txBody>
          <a:bodyPr wrap="square" lIns="0" tIns="0" rIns="0" bIns="0" rtlCol="0">
            <a:noAutofit/>
          </a:bodyPr>
          <a:lstStyle/>
          <a:p>
            <a:pPr algn="r">
              <a:lnSpc>
                <a:spcPct val="100000"/>
              </a:lnSpc>
            </a:pPr>
            <a:r>
              <a:rPr lang="en-GB" sz="1000" noProof="1">
                <a:solidFill>
                  <a:schemeClr val="tx1">
                    <a:lumMod val="75000"/>
                    <a:lumOff val="25000"/>
                  </a:schemeClr>
                </a:solidFill>
              </a:rPr>
              <a:t>Ændr 2. linje i overskriften </a:t>
            </a:r>
            <a:br>
              <a:rPr lang="en-GB" sz="1000" noProof="1">
                <a:solidFill>
                  <a:schemeClr val="tx1">
                    <a:lumMod val="75000"/>
                    <a:lumOff val="25000"/>
                  </a:schemeClr>
                </a:solidFill>
              </a:rPr>
            </a:br>
            <a:r>
              <a:rPr lang="en-GB" sz="1000" noProof="1">
                <a:solidFill>
                  <a:schemeClr val="tx1">
                    <a:lumMod val="75000"/>
                    <a:lumOff val="25000"/>
                  </a:schemeClr>
                </a:solidFill>
              </a:rPr>
              <a:t>til AU Passata bold</a:t>
            </a:r>
            <a:endParaRPr lang="en-GB" sz="4799" dirty="0"/>
          </a:p>
        </p:txBody>
      </p:sp>
      <p:sp>
        <p:nvSpPr>
          <p:cNvPr id="39" name="Date_DateCustomA"/>
          <p:cNvSpPr txBox="1">
            <a:spLocks noChangeArrowheads="1"/>
          </p:cNvSpPr>
          <p:nvPr userDrawn="1"/>
        </p:nvSpPr>
        <p:spPr bwMode="auto">
          <a:xfrm>
            <a:off x="3691333" y="5997600"/>
            <a:ext cx="2271840" cy="582176"/>
          </a:xfrm>
          <a:prstGeom prst="rect">
            <a:avLst/>
          </a:prstGeom>
          <a:noFill/>
          <a:ln w="1778" algn="ctr">
            <a:noFill/>
            <a:miter lim="800000"/>
            <a:headEnd/>
            <a:tailEnd/>
          </a:ln>
          <a:effectLst/>
        </p:spPr>
        <p:txBody>
          <a:bodyPr wrap="square" lIns="0" tIns="475200" rIns="0" bIns="0" anchor="t" anchorCtr="0">
            <a:spAutoFit/>
          </a:bodyPr>
          <a:lstStyle/>
          <a:p>
            <a:pPr algn="r">
              <a:lnSpc>
                <a:spcPct val="95000"/>
              </a:lnSpc>
              <a:defRPr/>
            </a:pPr>
            <a:r>
              <a:rPr lang="en-GB" sz="700" b="0" cap="all" baseline="0" dirty="0">
                <a:solidFill>
                  <a:schemeClr val="bg1"/>
                </a:solidFill>
                <a:latin typeface="+mn-lt"/>
              </a:rPr>
              <a:t>March 2025</a:t>
            </a:r>
          </a:p>
        </p:txBody>
      </p:sp>
      <p:sp>
        <p:nvSpPr>
          <p:cNvPr id="41" name="USR_Title"/>
          <p:cNvSpPr txBox="1">
            <a:spLocks noChangeArrowheads="1"/>
          </p:cNvSpPr>
          <p:nvPr userDrawn="1"/>
        </p:nvSpPr>
        <p:spPr bwMode="auto">
          <a:xfrm>
            <a:off x="6240044" y="5997600"/>
            <a:ext cx="2982416" cy="582176"/>
          </a:xfrm>
          <a:prstGeom prst="rect">
            <a:avLst/>
          </a:prstGeom>
          <a:noFill/>
          <a:ln w="1778" algn="ctr">
            <a:noFill/>
            <a:miter lim="800000"/>
            <a:headEnd/>
            <a:tailEnd/>
          </a:ln>
          <a:effectLst/>
        </p:spPr>
        <p:txBody>
          <a:bodyPr lIns="0" tIns="475200" rIns="0" bIns="0" anchor="t" anchorCtr="0">
            <a:spAutoFit/>
          </a:bodyPr>
          <a:lstStyle/>
          <a:p>
            <a:pPr algn="l">
              <a:lnSpc>
                <a:spcPct val="95000"/>
              </a:lnSpc>
              <a:defRPr/>
            </a:pPr>
            <a:r>
              <a:rPr lang="en-GB" sz="700" b="0" cap="all" baseline="0" dirty="0">
                <a:solidFill>
                  <a:schemeClr val="bg1"/>
                </a:solidFill>
                <a:latin typeface="+mn-lt"/>
              </a:rPr>
              <a:t>Principal Investigator </a:t>
            </a:r>
          </a:p>
        </p:txBody>
      </p:sp>
      <p:sp>
        <p:nvSpPr>
          <p:cNvPr id="40"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r>
              <a:rPr lang="en-GB" sz="700" b="0" cap="all" baseline="0" dirty="0">
                <a:solidFill>
                  <a:schemeClr val="bg1"/>
                </a:solidFill>
                <a:latin typeface="+mn-lt"/>
              </a:rPr>
              <a:t>Genie project</a:t>
            </a:r>
          </a:p>
        </p:txBody>
      </p:sp>
      <p:sp>
        <p:nvSpPr>
          <p:cNvPr id="42" name="USR_Name"/>
          <p:cNvSpPr txBox="1">
            <a:spLocks noChangeArrowheads="1"/>
          </p:cNvSpPr>
          <p:nvPr userDrawn="1"/>
        </p:nvSpPr>
        <p:spPr bwMode="auto">
          <a:xfrm>
            <a:off x="6208340" y="5997600"/>
            <a:ext cx="2982416" cy="444040"/>
          </a:xfrm>
          <a:prstGeom prst="rect">
            <a:avLst/>
          </a:prstGeom>
          <a:noFill/>
          <a:ln w="1778" algn="ctr">
            <a:noFill/>
            <a:miter lim="800000"/>
            <a:headEnd/>
            <a:tailEnd/>
          </a:ln>
          <a:effectLst/>
        </p:spPr>
        <p:txBody>
          <a:bodyPr lIns="0" tIns="342000" rIns="0" bIns="0" anchor="t" anchorCtr="0">
            <a:spAutoFit/>
          </a:bodyPr>
          <a:lstStyle/>
          <a:p>
            <a:pPr algn="l">
              <a:lnSpc>
                <a:spcPct val="95000"/>
              </a:lnSpc>
              <a:defRPr/>
            </a:pPr>
            <a:r>
              <a:rPr lang="en-GB" sz="700" b="0" cap="all" baseline="0" dirty="0">
                <a:solidFill>
                  <a:schemeClr val="bg1"/>
                </a:solidFill>
                <a:latin typeface="+mn-lt"/>
              </a:rPr>
              <a:t>Prof. Benjamin sovacool</a:t>
            </a:r>
          </a:p>
        </p:txBody>
      </p:sp>
      <p:pic>
        <p:nvPicPr>
          <p:cNvPr id="23" name="Billede stre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73200" y="5997600"/>
            <a:ext cx="71734" cy="557999"/>
          </a:xfrm>
          <a:prstGeom prst="rect">
            <a:avLst/>
          </a:prstGeom>
        </p:spPr>
      </p:pic>
      <p:pic>
        <p:nvPicPr>
          <p:cNvPr id="956792900" name="SecondaryLogo"/>
          <p:cNvPicPr>
            <a:picLocks noChangeAspect="1"/>
          </p:cNvPicPr>
          <p:nvPr/>
        </p:nvPicPr>
        <p:blipFill>
          <a:blip r:embed="rId3"/>
          <a:stretch>
            <a:fillRect/>
          </a:stretch>
        </p:blipFill>
        <p:spPr>
          <a:xfrm>
            <a:off x="10206000" y="5997600"/>
            <a:ext cx="1740091" cy="558000"/>
          </a:xfrm>
          <a:prstGeom prst="rect">
            <a:avLst/>
          </a:prstGeom>
        </p:spPr>
      </p:pic>
      <p:pic>
        <p:nvPicPr>
          <p:cNvPr id="18" name="Logo BSS"/>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95200" y="5997600"/>
            <a:ext cx="600736" cy="601199"/>
          </a:xfrm>
          <a:prstGeom prst="rect">
            <a:avLst/>
          </a:prstGeom>
        </p:spPr>
      </p:pic>
      <p:sp>
        <p:nvSpPr>
          <p:cNvPr id="17" name="OFF_logo2Computed"/>
          <p:cNvSpPr txBox="1">
            <a:spLocks noChangeArrowheads="1"/>
          </p:cNvSpPr>
          <p:nvPr userDrawn="1"/>
        </p:nvSpPr>
        <p:spPr bwMode="auto">
          <a:xfrm>
            <a:off x="972000" y="5997600"/>
            <a:ext cx="2350045" cy="447851"/>
          </a:xfrm>
          <a:prstGeom prst="rect">
            <a:avLst/>
          </a:prstGeom>
          <a:noFill/>
          <a:ln w="1778" algn="ctr">
            <a:noFill/>
            <a:miter lim="800000"/>
            <a:headEnd/>
            <a:tailEnd/>
          </a:ln>
          <a:effectLst/>
        </p:spPr>
        <p:txBody>
          <a:bodyPr wrap="square" lIns="0" tIns="169200" rIns="0" bIns="0">
            <a:spAutoFit/>
          </a:bodyPr>
          <a:lstStyle/>
          <a:p>
            <a:pPr>
              <a:lnSpc>
                <a:spcPct val="100000"/>
              </a:lnSpc>
              <a:defRPr/>
            </a:pPr>
            <a:r>
              <a:rPr lang="en-GB" sz="900" cap="all" spc="40" baseline="0" dirty="0">
                <a:solidFill>
                  <a:schemeClr val="bg1"/>
                </a:solidFill>
                <a:latin typeface="+mn-lt"/>
              </a:rPr>
              <a:t>
Aarhus University</a:t>
            </a:r>
          </a:p>
          <a:p>
            <a:pPr>
              <a:lnSpc>
                <a:spcPct val="100000"/>
              </a:lnSpc>
              <a:defRPr/>
            </a:pPr>
            <a:endParaRPr lang="en-GB" sz="900" cap="all" spc="40" baseline="0" dirty="0">
              <a:solidFill>
                <a:schemeClr val="bg1"/>
              </a:solidFill>
              <a:latin typeface="+mn-lt"/>
            </a:endParaRPr>
          </a:p>
        </p:txBody>
      </p:sp>
      <p:sp>
        <p:nvSpPr>
          <p:cNvPr id="20" name="OFF_logo1Computed"/>
          <p:cNvSpPr/>
          <p:nvPr userDrawn="1"/>
        </p:nvSpPr>
        <p:spPr bwMode="auto">
          <a:xfrm>
            <a:off x="971999" y="5997600"/>
            <a:ext cx="65" cy="313350"/>
          </a:xfrm>
          <a:prstGeom prst="rect">
            <a:avLst/>
          </a:prstGeom>
          <a:noFill/>
          <a:ln w="1778" cap="flat" cmpd="sng" algn="ctr">
            <a:noFill/>
            <a:prstDash val="solid"/>
            <a:round/>
            <a:headEnd type="none" w="med" len="med"/>
            <a:tailEnd type="none" w="med" len="med"/>
          </a:ln>
          <a:effectLst/>
        </p:spPr>
        <p:txBody>
          <a:bodyPr vert="horz" wrap="none" lIns="0" tIns="3600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r>
              <a:rPr kumimoji="0" lang="en-GB" sz="900" b="1" i="0" u="none" strike="noStrike" cap="all" normalizeH="0" baseline="0" noProof="1">
                <a:ln>
                  <a:noFill/>
                </a:ln>
                <a:solidFill>
                  <a:schemeClr val="bg1"/>
                </a:solidFill>
                <a:effectLst/>
                <a:latin typeface="AU Passata" pitchFamily="34" charset="0"/>
              </a:rPr>
              <a:t>
Department of Business Development
and Technology</a:t>
            </a:r>
          </a:p>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endParaRPr kumimoji="0" lang="en-GB" sz="900" b="1" i="0" u="none" strike="noStrike" cap="all" normalizeH="0" baseline="0" noProof="1">
              <a:ln>
                <a:noFill/>
              </a:ln>
              <a:solidFill>
                <a:schemeClr val="bg1"/>
              </a:solidFill>
              <a:effectLst/>
              <a:latin typeface="AU Passata" pitchFamily="34" charset="0"/>
            </a:endParaRPr>
          </a:p>
        </p:txBody>
      </p:sp>
      <p:sp>
        <p:nvSpPr>
          <p:cNvPr id="8" name="Slide Number Placeholder 7"/>
          <p:cNvSpPr>
            <a:spLocks noGrp="1"/>
          </p:cNvSpPr>
          <p:nvPr>
            <p:ph type="sldNum" sz="quarter" idx="14"/>
          </p:nvPr>
        </p:nvSpPr>
        <p:spPr/>
        <p:txBody>
          <a:bodyPr/>
          <a:lstStyle>
            <a:lvl1pPr>
              <a:defRPr>
                <a:solidFill>
                  <a:schemeClr val="bg1"/>
                </a:solidFill>
              </a:defRPr>
            </a:lvl1p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2"/>
          </p:nvPr>
        </p:nvSpPr>
        <p:spPr/>
        <p:txBody>
          <a:bodyPr/>
          <a:lstStyle/>
          <a:p>
            <a:fld id="{E7B83056-E73A-4EB1-8793-61FB59C07FBC}" type="datetimeFigureOut">
              <a:rPr lang="en-GB" smtClean="0"/>
              <a:pPr/>
              <a:t>01/09/2025</a:t>
            </a:fld>
            <a:r>
              <a:rPr lang="en-GB"/>
              <a:t>30/03/2020</a:t>
            </a:r>
          </a:p>
        </p:txBody>
      </p:sp>
      <p:sp>
        <p:nvSpPr>
          <p:cNvPr id="7" name="Footer Placeholder 6"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1127008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GB" dirty="0"/>
              <a:t>Click to edit Master title style</a:t>
            </a:r>
          </a:p>
        </p:txBody>
      </p:sp>
      <p:sp>
        <p:nvSpPr>
          <p:cNvPr id="3" name="Content Placeholder 2"/>
          <p:cNvSpPr>
            <a:spLocks noGrp="1"/>
          </p:cNvSpPr>
          <p:nvPr>
            <p:ph idx="1"/>
          </p:nvPr>
        </p:nvSpPr>
        <p:spPr>
          <a:xfrm>
            <a:off x="985838" y="1960079"/>
            <a:ext cx="10220325" cy="3937484"/>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5" name="TextBox 4"/>
          <p:cNvSpPr txBox="1"/>
          <p:nvPr userDrawn="1"/>
        </p:nvSpPr>
        <p:spPr>
          <a:xfrm>
            <a:off x="-1973598" y="340161"/>
            <a:ext cx="1825892" cy="461665"/>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to</a:t>
            </a:r>
            <a:r>
              <a:rPr lang="en-GB" sz="1000" baseline="0" noProof="1">
                <a:solidFill>
                  <a:schemeClr val="tx1">
                    <a:lumMod val="75000"/>
                    <a:lumOff val="25000"/>
                  </a:schemeClr>
                </a:solidFill>
              </a:rPr>
              <a:t> linjer </a:t>
            </a:r>
            <a:endParaRPr lang="en-GB"/>
          </a:p>
          <a:p>
            <a:pPr algn="r">
              <a:lnSpc>
                <a:spcPct val="100000"/>
              </a:lnSpc>
            </a:pPr>
            <a:r>
              <a:rPr lang="en-GB" sz="1000" baseline="0" noProof="1">
                <a:solidFill>
                  <a:schemeClr val="tx1">
                    <a:lumMod val="75000"/>
                    <a:lumOff val="25000"/>
                  </a:schemeClr>
                </a:solidFill>
              </a:rPr>
              <a:t>ændr 2. linje til</a:t>
            </a:r>
            <a:endParaRPr lang="en-GB"/>
          </a:p>
          <a:p>
            <a:pPr algn="r">
              <a:lnSpc>
                <a:spcPct val="100000"/>
              </a:lnSpc>
            </a:pPr>
            <a:r>
              <a:rPr lang="en-GB" sz="1000" noProof="1">
                <a:solidFill>
                  <a:schemeClr val="tx1">
                    <a:lumMod val="75000"/>
                    <a:lumOff val="25000"/>
                  </a:schemeClr>
                </a:solidFill>
              </a:rPr>
              <a:t>AU Passata Bold</a:t>
            </a:r>
            <a:endParaRPr lang="en-GB" sz="4799" dirty="0"/>
          </a:p>
        </p:txBody>
      </p:sp>
      <p:sp>
        <p:nvSpPr>
          <p:cNvPr id="9" name="Slide Number Placeholder 8"/>
          <p:cNvSpPr>
            <a:spLocks noGrp="1"/>
          </p:cNvSpPr>
          <p:nvPr>
            <p:ph type="sldNum" sz="quarter" idx="12"/>
          </p:nvPr>
        </p:nvSpPr>
        <p:spPr/>
        <p:txBody>
          <a:bodyPr/>
          <a:lstStyle/>
          <a:p>
            <a:pPr>
              <a:defRPr/>
            </a:pPr>
            <a:fld id="{E90C1E0A-682D-40DC-B1EA-26C007FDC330}" type="slidenum">
              <a:rPr lang="en-GB" smtClean="0"/>
              <a:pPr>
                <a:defRPr/>
              </a:pPr>
              <a:t>‹#›</a:t>
            </a:fld>
            <a:endParaRPr lang="en-GB" dirty="0"/>
          </a:p>
        </p:txBody>
      </p:sp>
      <p:sp>
        <p:nvSpPr>
          <p:cNvPr id="7" name="Date Placeholder 6"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8" name="Footer Placeholder 7" hidden="1"/>
          <p:cNvSpPr>
            <a:spLocks noGrp="1"/>
          </p:cNvSpPr>
          <p:nvPr>
            <p:ph type="ftr" sz="quarter" idx="11"/>
          </p:nvPr>
        </p:nvSpPr>
        <p:spPr/>
        <p:txBody>
          <a:bodyPr/>
          <a:lstStyle/>
          <a:p>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line title and bullet text">
    <p:spTree>
      <p:nvGrpSpPr>
        <p:cNvPr id="1" name=""/>
        <p:cNvGrpSpPr/>
        <p:nvPr/>
      </p:nvGrpSpPr>
      <p:grpSpPr>
        <a:xfrm>
          <a:off x="0" y="0"/>
          <a:ext cx="0" cy="0"/>
          <a:chOff x="0" y="0"/>
          <a:chExt cx="0" cy="0"/>
        </a:xfrm>
      </p:grpSpPr>
      <p:sp>
        <p:nvSpPr>
          <p:cNvPr id="5" name="Hvid baggrund"/>
          <p:cNvSpPr/>
          <p:nvPr userDrawn="1"/>
        </p:nvSpPr>
        <p:spPr bwMode="auto">
          <a:xfrm>
            <a:off x="0" y="-1"/>
            <a:ext cx="12193200" cy="5894387"/>
          </a:xfrm>
          <a:prstGeom prst="rect">
            <a:avLst/>
          </a:prstGeom>
          <a:solidFill>
            <a:schemeClr val="bg1"/>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6" name="Black Rectangle"/>
          <p:cNvSpPr/>
          <p:nvPr userDrawn="1"/>
        </p:nvSpPr>
        <p:spPr>
          <a:xfrm>
            <a:off x="990000" y="1045684"/>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4" name="Title 1"/>
          <p:cNvSpPr>
            <a:spLocks noGrp="1"/>
          </p:cNvSpPr>
          <p:nvPr>
            <p:ph type="title"/>
          </p:nvPr>
        </p:nvSpPr>
        <p:spPr>
          <a:xfrm>
            <a:off x="315913" y="228627"/>
            <a:ext cx="11556000" cy="752101"/>
          </a:xfrm>
        </p:spPr>
        <p:txBody>
          <a:bodyPr anchor="t" anchorCtr="0"/>
          <a:lstStyle/>
          <a:p>
            <a:r>
              <a:rPr lang="en-GB" dirty="0"/>
              <a:t>Click to edit Master title style</a:t>
            </a:r>
            <a:endParaRPr lang="en-GB"/>
          </a:p>
        </p:txBody>
      </p:sp>
      <p:sp>
        <p:nvSpPr>
          <p:cNvPr id="3" name="Content Placeholder 2"/>
          <p:cNvSpPr>
            <a:spLocks noGrp="1"/>
          </p:cNvSpPr>
          <p:nvPr>
            <p:ph idx="1"/>
          </p:nvPr>
        </p:nvSpPr>
        <p:spPr>
          <a:xfrm>
            <a:off x="985838" y="1373021"/>
            <a:ext cx="10220325" cy="4521366"/>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18" name="TextBox 17"/>
          <p:cNvSpPr txBox="1"/>
          <p:nvPr userDrawn="1"/>
        </p:nvSpPr>
        <p:spPr>
          <a:xfrm>
            <a:off x="-1973598" y="340161"/>
            <a:ext cx="1825892" cy="307777"/>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én linje</a:t>
            </a:r>
            <a:endParaRPr lang="en-GB"/>
          </a:p>
          <a:p>
            <a:pPr algn="r">
              <a:lnSpc>
                <a:spcPct val="100000"/>
              </a:lnSpc>
            </a:pPr>
            <a:r>
              <a:rPr lang="en-GB" sz="1000" noProof="1">
                <a:solidFill>
                  <a:schemeClr val="tx1">
                    <a:lumMod val="75000"/>
                    <a:lumOff val="25000"/>
                  </a:schemeClr>
                </a:solidFill>
              </a:rPr>
              <a:t>Light eller AU Passata Bold</a:t>
            </a:r>
            <a:endParaRPr lang="en-GB" sz="4799" dirty="0"/>
          </a:p>
        </p:txBody>
      </p:sp>
      <p:sp>
        <p:nvSpPr>
          <p:cNvPr id="9" name="Slide Number Placeholder 8"/>
          <p:cNvSpPr>
            <a:spLocks noGrp="1"/>
          </p:cNvSpPr>
          <p:nvPr>
            <p:ph type="sldNum" sz="quarter" idx="12"/>
          </p:nvPr>
        </p:nvSpPr>
        <p:spPr/>
        <p:txBody>
          <a:bodyPr/>
          <a:lstStyle/>
          <a:p>
            <a:pPr>
              <a:defRPr/>
            </a:pPr>
            <a:fld id="{E90C1E0A-682D-40DC-B1EA-26C007FDC330}" type="slidenum">
              <a:rPr lang="en-GB" smtClean="0"/>
              <a:pPr>
                <a:defRPr/>
              </a:pPr>
              <a:t>‹#›</a:t>
            </a:fld>
            <a:endParaRPr lang="en-GB" dirty="0"/>
          </a:p>
        </p:txBody>
      </p:sp>
      <p:sp>
        <p:nvSpPr>
          <p:cNvPr id="7" name="Date Placeholder 6" hidden="1"/>
          <p:cNvSpPr>
            <a:spLocks noGrp="1"/>
          </p:cNvSpPr>
          <p:nvPr>
            <p:ph type="dt" sz="half" idx="10"/>
          </p:nvPr>
        </p:nvSpPr>
        <p:spPr/>
        <p:txBody>
          <a:bodyPr/>
          <a:lstStyle/>
          <a:p>
            <a:fld id="{E7B83056-E73A-4EB1-8793-61FB59C07FBC}" type="datetimeFigureOut">
              <a:rPr lang="en-GB" smtClean="0"/>
              <a:pPr/>
              <a:t>01/09/2025</a:t>
            </a:fld>
            <a:r>
              <a:rPr lang="en-GB"/>
              <a:t>30/03/2020</a:t>
            </a:r>
          </a:p>
        </p:txBody>
      </p:sp>
      <p:sp>
        <p:nvSpPr>
          <p:cNvPr id="8" name="Footer Placeholder 7" hidden="1"/>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997128513"/>
      </p:ext>
    </p:extLst>
  </p:cSld>
  <p:clrMapOvr>
    <a:masterClrMapping/>
  </p:clrMapOvr>
  <p:extLst>
    <p:ext uri="{DCECCB84-F9BA-43D5-87BE-67443E8EF086}">
      <p15:sldGuideLst xmlns:p15="http://schemas.microsoft.com/office/powerpoint/2012/main">
        <p15:guide id="1" orient="horz" pos="865" userDrawn="1">
          <p15:clr>
            <a:srgbClr val="00000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14" name="Hvid baggrund"/>
          <p:cNvSpPr/>
          <p:nvPr userDrawn="1"/>
        </p:nvSpPr>
        <p:spPr bwMode="auto">
          <a:xfrm>
            <a:off x="0" y="0"/>
            <a:ext cx="12193200" cy="5911200"/>
          </a:xfrm>
          <a:prstGeom prst="rect">
            <a:avLst/>
          </a:prstGeom>
          <a:solidFill>
            <a:schemeClr val="bg1"/>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5" name="Black Rectangle"/>
          <p:cNvSpPr/>
          <p:nvPr userDrawn="1"/>
        </p:nvSpPr>
        <p:spPr>
          <a:xfrm>
            <a:off x="990000" y="1045684"/>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2" name="Title 1"/>
          <p:cNvSpPr>
            <a:spLocks noGrp="1"/>
          </p:cNvSpPr>
          <p:nvPr>
            <p:ph type="title" hasCustomPrompt="1"/>
          </p:nvPr>
        </p:nvSpPr>
        <p:spPr>
          <a:xfrm>
            <a:off x="316800" y="230400"/>
            <a:ext cx="5644263" cy="752400"/>
          </a:xfrm>
        </p:spPr>
        <p:txBody>
          <a:bodyPr anchor="t" anchorCtr="0"/>
          <a:lstStyle>
            <a:lvl1pPr>
              <a:defRPr/>
            </a:lvl1pPr>
          </a:lstStyle>
          <a:p>
            <a:r>
              <a:rPr lang="en-GB" dirty="0"/>
              <a:t>Insert title</a:t>
            </a:r>
            <a:endParaRPr lang="en-GB"/>
          </a:p>
        </p:txBody>
      </p:sp>
      <p:sp>
        <p:nvSpPr>
          <p:cNvPr id="10" name="Text Placeholder 2"/>
          <p:cNvSpPr>
            <a:spLocks noGrp="1"/>
          </p:cNvSpPr>
          <p:nvPr>
            <p:ph type="body" sz="quarter" idx="14"/>
          </p:nvPr>
        </p:nvSpPr>
        <p:spPr>
          <a:xfrm>
            <a:off x="985838" y="1371600"/>
            <a:ext cx="4975225" cy="4525964"/>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7" name="Picture Placeholder 3"/>
          <p:cNvSpPr>
            <a:spLocks noGrp="1"/>
          </p:cNvSpPr>
          <p:nvPr>
            <p:ph type="pic" sz="quarter" idx="13" hasCustomPrompt="1"/>
          </p:nvPr>
        </p:nvSpPr>
        <p:spPr>
          <a:xfrm>
            <a:off x="6230198" y="315913"/>
            <a:ext cx="5644110" cy="5581650"/>
          </a:xfrm>
        </p:spPr>
        <p:txBody>
          <a:bodyPr/>
          <a:lstStyle>
            <a:lvl1pPr marL="0" indent="0">
              <a:buNone/>
              <a:defRPr b="0"/>
            </a:lvl1pPr>
          </a:lstStyle>
          <a:p>
            <a:r>
              <a:rPr lang="en-GB" dirty="0"/>
              <a:t>Click here and add image via Templafy Image Library</a:t>
            </a:r>
            <a:endParaRPr lang="en-GB"/>
          </a:p>
        </p:txBody>
      </p:sp>
      <p:sp>
        <p:nvSpPr>
          <p:cNvPr id="9" name="TextBox 8"/>
          <p:cNvSpPr txBox="1"/>
          <p:nvPr userDrawn="1"/>
        </p:nvSpPr>
        <p:spPr>
          <a:xfrm>
            <a:off x="-1973598" y="340161"/>
            <a:ext cx="1825892" cy="307777"/>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én linje</a:t>
            </a:r>
            <a:endParaRPr lang="en-GB"/>
          </a:p>
          <a:p>
            <a:pPr algn="r">
              <a:lnSpc>
                <a:spcPct val="100000"/>
              </a:lnSpc>
            </a:pPr>
            <a:r>
              <a:rPr lang="en-GB" sz="1000" noProof="1">
                <a:solidFill>
                  <a:schemeClr val="tx1">
                    <a:lumMod val="75000"/>
                    <a:lumOff val="25000"/>
                  </a:schemeClr>
                </a:solidFill>
              </a:rPr>
              <a:t>Light eller AU Passata Bold</a:t>
            </a:r>
            <a:endParaRPr lang="en-GB" sz="4799" dirty="0"/>
          </a:p>
        </p:txBody>
      </p:sp>
      <p:sp>
        <p:nvSpPr>
          <p:cNvPr id="8" name="Slide Number Placeholder 7"/>
          <p:cNvSpPr>
            <a:spLocks noGrp="1"/>
          </p:cNvSpPr>
          <p:nvPr>
            <p:ph type="sldNum" sz="quarter" idx="17"/>
          </p:nvPr>
        </p:nvSpPr>
        <p:spPr/>
        <p:txBody>
          <a:bodyPr/>
          <a:lstStyle/>
          <a:p>
            <a:pPr>
              <a:defRPr/>
            </a:pPr>
            <a:fld id="{E90C1E0A-682D-40DC-B1EA-26C007FDC330}" type="slidenum">
              <a:rPr lang="en-GB" smtClean="0"/>
              <a:pPr>
                <a:defRPr/>
              </a:pPr>
              <a:t>‹#›</a:t>
            </a:fld>
            <a:endParaRPr lang="en-GB" dirty="0"/>
          </a:p>
        </p:txBody>
      </p:sp>
      <p:sp>
        <p:nvSpPr>
          <p:cNvPr id="5" name="Date Placeholder 4" hidden="1"/>
          <p:cNvSpPr>
            <a:spLocks noGrp="1"/>
          </p:cNvSpPr>
          <p:nvPr>
            <p:ph type="dt" sz="half" idx="15"/>
          </p:nvPr>
        </p:nvSpPr>
        <p:spPr/>
        <p:txBody>
          <a:bodyPr/>
          <a:lstStyle/>
          <a:p>
            <a:fld id="{E7B83056-E73A-4EB1-8793-61FB59C07FBC}" type="datetimeFigureOut">
              <a:rPr lang="en-GB" smtClean="0"/>
              <a:pPr/>
              <a:t>01/09/2025</a:t>
            </a:fld>
            <a:r>
              <a:rPr lang="en-GB"/>
              <a:t>30/03/2020</a:t>
            </a:r>
          </a:p>
        </p:txBody>
      </p:sp>
      <p:sp>
        <p:nvSpPr>
          <p:cNvPr id="6" name="Footer Placeholder 5" hidden="1"/>
          <p:cNvSpPr>
            <a:spLocks noGrp="1"/>
          </p:cNvSpPr>
          <p:nvPr>
            <p:ph type="ftr" sz="quarter" idx="16"/>
          </p:nvPr>
        </p:nvSpPr>
        <p:spPr/>
        <p:txBody>
          <a:bodyPr/>
          <a:lstStyle/>
          <a:p>
            <a:endParaRPr lang="en-GB" dirty="0"/>
          </a:p>
        </p:txBody>
      </p:sp>
    </p:spTree>
    <p:extLst>
      <p:ext uri="{BB962C8B-B14F-4D97-AF65-F5344CB8AC3E}">
        <p14:creationId xmlns:p14="http://schemas.microsoft.com/office/powerpoint/2010/main" val="3999787102"/>
      </p:ext>
    </p:extLst>
  </p:cSld>
  <p:clrMapOvr>
    <a:masterClrMapping/>
  </p:clrMapOvr>
  <p:extLst>
    <p:ext uri="{DCECCB84-F9BA-43D5-87BE-67443E8EF086}">
      <p15:sldGuideLst xmlns:p15="http://schemas.microsoft.com/office/powerpoint/2012/main">
        <p15:guide id="1" pos="3924" userDrawn="1">
          <p15:clr>
            <a:srgbClr val="A4A3A4"/>
          </p15:clr>
        </p15:guide>
        <p15:guide id="2" pos="3755"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ersonal information">
    <p:spTree>
      <p:nvGrpSpPr>
        <p:cNvPr id="1" name=""/>
        <p:cNvGrpSpPr/>
        <p:nvPr/>
      </p:nvGrpSpPr>
      <p:grpSpPr>
        <a:xfrm>
          <a:off x="0" y="0"/>
          <a:ext cx="0" cy="0"/>
          <a:chOff x="0" y="0"/>
          <a:chExt cx="0" cy="0"/>
        </a:xfrm>
      </p:grpSpPr>
      <p:sp>
        <p:nvSpPr>
          <p:cNvPr id="14" name="Hvid baggrund"/>
          <p:cNvSpPr/>
          <p:nvPr userDrawn="1"/>
        </p:nvSpPr>
        <p:spPr bwMode="auto">
          <a:xfrm>
            <a:off x="0" y="0"/>
            <a:ext cx="12193200" cy="5911011"/>
          </a:xfrm>
          <a:prstGeom prst="rect">
            <a:avLst/>
          </a:prstGeom>
          <a:solidFill>
            <a:schemeClr val="bg1"/>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5" name="Black Rectangle"/>
          <p:cNvSpPr/>
          <p:nvPr userDrawn="1"/>
        </p:nvSpPr>
        <p:spPr>
          <a:xfrm>
            <a:off x="1001075" y="2694542"/>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2" name="Title 1"/>
          <p:cNvSpPr>
            <a:spLocks noGrp="1"/>
          </p:cNvSpPr>
          <p:nvPr>
            <p:ph type="title"/>
          </p:nvPr>
        </p:nvSpPr>
        <p:spPr>
          <a:xfrm>
            <a:off x="985838" y="1484784"/>
            <a:ext cx="4975225" cy="971980"/>
          </a:xfrm>
        </p:spPr>
        <p:txBody>
          <a:bodyPr anchor="b" anchorCtr="0"/>
          <a:lstStyle>
            <a:lvl1pPr>
              <a:lnSpc>
                <a:spcPct val="95000"/>
              </a:lnSpc>
              <a:defRPr sz="3000">
                <a:latin typeface="+mn-lt"/>
              </a:defRPr>
            </a:lvl1pPr>
          </a:lstStyle>
          <a:p>
            <a:r>
              <a:rPr lang="en-GB" dirty="0"/>
              <a:t>Click to edit Master title style</a:t>
            </a:r>
            <a:endParaRPr lang="en-GB"/>
          </a:p>
        </p:txBody>
      </p:sp>
      <p:sp>
        <p:nvSpPr>
          <p:cNvPr id="10" name="Text Placeholder 2"/>
          <p:cNvSpPr>
            <a:spLocks noGrp="1"/>
          </p:cNvSpPr>
          <p:nvPr>
            <p:ph type="body" sz="quarter" idx="14"/>
          </p:nvPr>
        </p:nvSpPr>
        <p:spPr>
          <a:xfrm>
            <a:off x="985838" y="3010711"/>
            <a:ext cx="4975225" cy="1858449"/>
          </a:xfrm>
        </p:spPr>
        <p:txBody>
          <a:bodyPr/>
          <a:lstStyle>
            <a:lvl1pPr marL="0" indent="0">
              <a:buFont typeface="Calibri" panose="020F0502020204030204" pitchFamily="34" charset="0"/>
              <a:buChar char="​"/>
              <a:defRPr/>
            </a:lvl1pPr>
            <a:lvl5pPr>
              <a:defRPr/>
            </a:lvl5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a:p>
            <a:pPr lvl="5"/>
            <a:r>
              <a:rPr lang="en-GB" dirty="0"/>
              <a:t>6</a:t>
            </a:r>
            <a:endParaRPr lang="en-GB"/>
          </a:p>
        </p:txBody>
      </p:sp>
      <p:sp>
        <p:nvSpPr>
          <p:cNvPr id="7" name="Picture Placeholder 3"/>
          <p:cNvSpPr>
            <a:spLocks noGrp="1"/>
          </p:cNvSpPr>
          <p:nvPr>
            <p:ph type="pic" sz="quarter" idx="13" hasCustomPrompt="1"/>
          </p:nvPr>
        </p:nvSpPr>
        <p:spPr>
          <a:xfrm>
            <a:off x="6231600" y="315913"/>
            <a:ext cx="5644800" cy="5583600"/>
          </a:xfrm>
        </p:spPr>
        <p:txBody>
          <a:bodyPr/>
          <a:lstStyle>
            <a:lvl1pPr marL="0" indent="0">
              <a:buNone/>
              <a:defRPr b="0"/>
            </a:lvl1pPr>
          </a:lstStyle>
          <a:p>
            <a:r>
              <a:rPr lang="en-GB" dirty="0"/>
              <a:t>Click here and add image via Templafy Image Library</a:t>
            </a:r>
            <a:endParaRPr lang="en-GB"/>
          </a:p>
        </p:txBody>
      </p:sp>
      <p:sp>
        <p:nvSpPr>
          <p:cNvPr id="9" name="TextBox 8"/>
          <p:cNvSpPr txBox="1"/>
          <p:nvPr userDrawn="1"/>
        </p:nvSpPr>
        <p:spPr>
          <a:xfrm>
            <a:off x="-1973598" y="1780882"/>
            <a:ext cx="1825892" cy="153888"/>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to</a:t>
            </a:r>
            <a:r>
              <a:rPr lang="en-GB" sz="1000" baseline="0" noProof="1">
                <a:solidFill>
                  <a:schemeClr val="tx1">
                    <a:lumMod val="75000"/>
                    <a:lumOff val="25000"/>
                  </a:schemeClr>
                </a:solidFill>
              </a:rPr>
              <a:t> linjer</a:t>
            </a:r>
            <a:endParaRPr lang="en-GB"/>
          </a:p>
        </p:txBody>
      </p:sp>
      <p:sp>
        <p:nvSpPr>
          <p:cNvPr id="8" name="Slide Number Placeholder 7"/>
          <p:cNvSpPr>
            <a:spLocks noGrp="1"/>
          </p:cNvSpPr>
          <p:nvPr>
            <p:ph type="sldNum" sz="quarter" idx="17"/>
          </p:nvPr>
        </p:nvSpPr>
        <p:spPr/>
        <p:txBody>
          <a:bodyPr/>
          <a:lstStyle/>
          <a:p>
            <a:pPr>
              <a:defRPr/>
            </a:pPr>
            <a:fld id="{E90C1E0A-682D-40DC-B1EA-26C007FDC330}" type="slidenum">
              <a:rPr lang="en-GB" smtClean="0"/>
              <a:pPr>
                <a:defRPr/>
              </a:pPr>
              <a:t>‹#›</a:t>
            </a:fld>
            <a:endParaRPr lang="en-GB" dirty="0"/>
          </a:p>
        </p:txBody>
      </p:sp>
      <p:sp>
        <p:nvSpPr>
          <p:cNvPr id="5" name="Date Placeholder 4" hidden="1"/>
          <p:cNvSpPr>
            <a:spLocks noGrp="1"/>
          </p:cNvSpPr>
          <p:nvPr>
            <p:ph type="dt" sz="half" idx="15"/>
          </p:nvPr>
        </p:nvSpPr>
        <p:spPr/>
        <p:txBody>
          <a:bodyPr/>
          <a:lstStyle/>
          <a:p>
            <a:fld id="{E7B83056-E73A-4EB1-8793-61FB59C07FBC}" type="datetimeFigureOut">
              <a:rPr lang="en-GB" smtClean="0"/>
              <a:pPr/>
              <a:t>01/09/2025</a:t>
            </a:fld>
            <a:r>
              <a:rPr lang="en-GB"/>
              <a:t>30/03/2020</a:t>
            </a:r>
          </a:p>
        </p:txBody>
      </p:sp>
      <p:sp>
        <p:nvSpPr>
          <p:cNvPr id="6" name="Footer Placeholder 5" hidden="1"/>
          <p:cNvSpPr>
            <a:spLocks noGrp="1"/>
          </p:cNvSpPr>
          <p:nvPr>
            <p:ph type="ftr" sz="quarter" idx="16"/>
          </p:nvPr>
        </p:nvSpPr>
        <p:spPr/>
        <p:txBody>
          <a:bodyPr/>
          <a:lstStyle/>
          <a:p>
            <a:endParaRPr lang="en-GB" dirty="0"/>
          </a:p>
        </p:txBody>
      </p:sp>
    </p:spTree>
    <p:extLst>
      <p:ext uri="{BB962C8B-B14F-4D97-AF65-F5344CB8AC3E}">
        <p14:creationId xmlns:p14="http://schemas.microsoft.com/office/powerpoint/2010/main" val="4270316488"/>
      </p:ext>
    </p:extLst>
  </p:cSld>
  <p:clrMapOvr>
    <a:masterClrMapping/>
  </p:clrMapOvr>
  <p:extLst>
    <p:ext uri="{DCECCB84-F9BA-43D5-87BE-67443E8EF086}">
      <p15:sldGuideLst xmlns:p15="http://schemas.microsoft.com/office/powerpoint/2012/main">
        <p15:guide id="1" pos="3930" userDrawn="1">
          <p15:clr>
            <a:srgbClr val="A4A3A4"/>
          </p15:clr>
        </p15:guide>
        <p15:guide id="2" pos="3755" userDrawn="1">
          <p15:clr>
            <a:srgbClr val="A4A3A4"/>
          </p15:clr>
        </p15:guide>
        <p15:guide id="3" orient="horz" pos="3069"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5" name="Picture Placeholder 1"/>
          <p:cNvSpPr>
            <a:spLocks noGrp="1"/>
          </p:cNvSpPr>
          <p:nvPr>
            <p:ph type="pic" sz="quarter" idx="11" hasCustomPrompt="1"/>
          </p:nvPr>
        </p:nvSpPr>
        <p:spPr>
          <a:xfrm>
            <a:off x="316800" y="316800"/>
            <a:ext cx="115596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8" name="Slide Number Placeholder 7"/>
          <p:cNvSpPr>
            <a:spLocks noGrp="1"/>
          </p:cNvSpPr>
          <p:nvPr>
            <p:ph type="sldNum" sz="quarter" idx="14"/>
          </p:nvPr>
        </p:nvSpPr>
        <p:spPr/>
        <p:txBody>
          <a:bodyPr/>
          <a:lstStyle/>
          <a:p>
            <a:pPr>
              <a:defRPr/>
            </a:pPr>
            <a:fld id="{E90C1E0A-682D-40DC-B1EA-26C007FDC330}" type="slidenum">
              <a:rPr lang="en-GB" smtClean="0"/>
              <a:pPr>
                <a:defRPr/>
              </a:pPr>
              <a:t>‹#›</a:t>
            </a:fld>
            <a:endParaRPr lang="en-GB" dirty="0"/>
          </a:p>
        </p:txBody>
      </p:sp>
      <p:sp>
        <p:nvSpPr>
          <p:cNvPr id="6" name="Date Placeholder 5" hidden="1"/>
          <p:cNvSpPr>
            <a:spLocks noGrp="1"/>
          </p:cNvSpPr>
          <p:nvPr>
            <p:ph type="dt" sz="half" idx="12"/>
          </p:nvPr>
        </p:nvSpPr>
        <p:spPr/>
        <p:txBody>
          <a:bodyPr/>
          <a:lstStyle/>
          <a:p>
            <a:fld id="{E7B83056-E73A-4EB1-8793-61FB59C07FBC}" type="datetimeFigureOut">
              <a:rPr lang="en-GB" smtClean="0"/>
              <a:pPr/>
              <a:t>01/09/2025</a:t>
            </a:fld>
            <a:r>
              <a:rPr lang="en-GB"/>
              <a:t>30/03/2020</a:t>
            </a:r>
          </a:p>
        </p:txBody>
      </p:sp>
      <p:sp>
        <p:nvSpPr>
          <p:cNvPr id="7" name="Footer Placeholder 6"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3077618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pictures">
    <p:spTree>
      <p:nvGrpSpPr>
        <p:cNvPr id="1" name=""/>
        <p:cNvGrpSpPr/>
        <p:nvPr/>
      </p:nvGrpSpPr>
      <p:grpSpPr>
        <a:xfrm>
          <a:off x="0" y="0"/>
          <a:ext cx="0" cy="0"/>
          <a:chOff x="0" y="0"/>
          <a:chExt cx="0" cy="0"/>
        </a:xfrm>
      </p:grpSpPr>
      <p:sp>
        <p:nvSpPr>
          <p:cNvPr id="4" name="Picture Placeholder 1"/>
          <p:cNvSpPr>
            <a:spLocks noGrp="1"/>
          </p:cNvSpPr>
          <p:nvPr>
            <p:ph type="pic" sz="quarter" idx="11" hasCustomPrompt="1"/>
          </p:nvPr>
        </p:nvSpPr>
        <p:spPr>
          <a:xfrm>
            <a:off x="316800" y="316800"/>
            <a:ext cx="56448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5" name="Picture Placeholder 2"/>
          <p:cNvSpPr>
            <a:spLocks noGrp="1"/>
          </p:cNvSpPr>
          <p:nvPr>
            <p:ph type="pic" sz="quarter" idx="12" hasCustomPrompt="1"/>
          </p:nvPr>
        </p:nvSpPr>
        <p:spPr>
          <a:xfrm>
            <a:off x="6231600" y="316800"/>
            <a:ext cx="5644800" cy="5583600"/>
          </a:xfrm>
        </p:spPr>
        <p:txBody>
          <a:bodyPr/>
          <a:lstStyle>
            <a:lvl1pPr marL="0" indent="0">
              <a:buFontTx/>
              <a:buNone/>
              <a:defRPr b="0"/>
            </a:lvl1pPr>
          </a:lstStyle>
          <a:p>
            <a:r>
              <a:rPr lang="en-GB" dirty="0"/>
              <a:t>Click here and add image via Templafy Image Library</a:t>
            </a:r>
            <a:endParaRPr lang="en-GB"/>
          </a:p>
        </p:txBody>
      </p:sp>
      <p:sp>
        <p:nvSpPr>
          <p:cNvPr id="9" name="Slide Number Placeholder 8"/>
          <p:cNvSpPr>
            <a:spLocks noGrp="1"/>
          </p:cNvSpPr>
          <p:nvPr>
            <p:ph type="sldNum" sz="quarter" idx="15"/>
          </p:nvPr>
        </p:nvSpPr>
        <p:spPr/>
        <p:txBody>
          <a:bodyPr/>
          <a:lstStyle/>
          <a:p>
            <a:pPr>
              <a:defRPr/>
            </a:pPr>
            <a:fld id="{E90C1E0A-682D-40DC-B1EA-26C007FDC330}" type="slidenum">
              <a:rPr lang="en-GB" smtClean="0"/>
              <a:pPr>
                <a:defRPr/>
              </a:pPr>
              <a:t>‹#›</a:t>
            </a:fld>
            <a:endParaRPr lang="en-GB" dirty="0"/>
          </a:p>
        </p:txBody>
      </p:sp>
      <p:sp>
        <p:nvSpPr>
          <p:cNvPr id="7" name="Date Placeholder 6" hidden="1"/>
          <p:cNvSpPr>
            <a:spLocks noGrp="1"/>
          </p:cNvSpPr>
          <p:nvPr>
            <p:ph type="dt" sz="half" idx="13"/>
          </p:nvPr>
        </p:nvSpPr>
        <p:spPr/>
        <p:txBody>
          <a:bodyPr/>
          <a:lstStyle/>
          <a:p>
            <a:fld id="{E7B83056-E73A-4EB1-8793-61FB59C07FBC}" type="datetimeFigureOut">
              <a:rPr lang="en-GB" smtClean="0"/>
              <a:pPr/>
              <a:t>01/09/2025</a:t>
            </a:fld>
            <a:r>
              <a:rPr lang="en-GB"/>
              <a:t>30/03/2020</a:t>
            </a:r>
          </a:p>
        </p:txBody>
      </p:sp>
      <p:sp>
        <p:nvSpPr>
          <p:cNvPr id="8" name="Footer Placeholder 7" hidden="1"/>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2087004173"/>
      </p:ext>
    </p:extLst>
  </p:cSld>
  <p:clrMapOvr>
    <a:masterClrMapping/>
  </p:clrMapOvr>
  <p:extLst>
    <p:ext uri="{DCECCB84-F9BA-43D5-87BE-67443E8EF086}">
      <p15:sldGuideLst xmlns:p15="http://schemas.microsoft.com/office/powerpoint/2012/main">
        <p15:guide id="1" pos="3924" userDrawn="1">
          <p15:clr>
            <a:srgbClr val="A4A3A4"/>
          </p15:clr>
        </p15:guide>
        <p15:guide id="2" pos="3754" userDrawn="1">
          <p15:clr>
            <a:srgbClr val="A4A3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ictures">
    <p:spTree>
      <p:nvGrpSpPr>
        <p:cNvPr id="1" name=""/>
        <p:cNvGrpSpPr/>
        <p:nvPr/>
      </p:nvGrpSpPr>
      <p:grpSpPr>
        <a:xfrm>
          <a:off x="0" y="0"/>
          <a:ext cx="0" cy="0"/>
          <a:chOff x="0" y="0"/>
          <a:chExt cx="0" cy="0"/>
        </a:xfrm>
      </p:grpSpPr>
      <p:sp>
        <p:nvSpPr>
          <p:cNvPr id="4" name="Picture Placeholder 1"/>
          <p:cNvSpPr>
            <a:spLocks noGrp="1"/>
          </p:cNvSpPr>
          <p:nvPr>
            <p:ph type="pic" sz="quarter" idx="11" hasCustomPrompt="1"/>
          </p:nvPr>
        </p:nvSpPr>
        <p:spPr>
          <a:xfrm>
            <a:off x="316800" y="316800"/>
            <a:ext cx="5644800" cy="26532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7" name="Picture Placeholder 2"/>
          <p:cNvSpPr>
            <a:spLocks noGrp="1"/>
          </p:cNvSpPr>
          <p:nvPr>
            <p:ph type="pic" sz="quarter" idx="13" hasCustomPrompt="1"/>
          </p:nvPr>
        </p:nvSpPr>
        <p:spPr>
          <a:xfrm>
            <a:off x="316800" y="3237372"/>
            <a:ext cx="5644800" cy="2653200"/>
          </a:xfrm>
        </p:spPr>
        <p:txBody>
          <a:bodyPr/>
          <a:lstStyle>
            <a:lvl1pPr marL="0" indent="0">
              <a:buFontTx/>
              <a:buNone/>
              <a:defRPr b="0"/>
            </a:lvl1pPr>
          </a:lstStyle>
          <a:p>
            <a:r>
              <a:rPr lang="en-GB" dirty="0"/>
              <a:t>Click here and add image via Templafy Image Library</a:t>
            </a:r>
            <a:endParaRPr lang="en-GB"/>
          </a:p>
        </p:txBody>
      </p:sp>
      <p:sp>
        <p:nvSpPr>
          <p:cNvPr id="5" name="Picture Placeholder 3"/>
          <p:cNvSpPr>
            <a:spLocks noGrp="1"/>
          </p:cNvSpPr>
          <p:nvPr>
            <p:ph type="pic" sz="quarter" idx="12" hasCustomPrompt="1"/>
          </p:nvPr>
        </p:nvSpPr>
        <p:spPr>
          <a:xfrm>
            <a:off x="6231600" y="316800"/>
            <a:ext cx="5644800" cy="5583600"/>
          </a:xfrm>
        </p:spPr>
        <p:txBody>
          <a:bodyPr/>
          <a:lstStyle>
            <a:lvl1pPr marL="0" indent="0">
              <a:buFontTx/>
              <a:buNone/>
              <a:defRPr b="0"/>
            </a:lvl1pPr>
          </a:lstStyle>
          <a:p>
            <a:r>
              <a:rPr lang="en-GB" dirty="0"/>
              <a:t>Click here and add image via Templafy Image Library</a:t>
            </a:r>
            <a:endParaRPr lang="en-GB"/>
          </a:p>
        </p:txBody>
      </p:sp>
      <p:sp>
        <p:nvSpPr>
          <p:cNvPr id="10" name="Slide Number Placeholder 9"/>
          <p:cNvSpPr>
            <a:spLocks noGrp="1"/>
          </p:cNvSpPr>
          <p:nvPr>
            <p:ph type="sldNum" sz="quarter" idx="16"/>
          </p:nvPr>
        </p:nvSpPr>
        <p:spPr/>
        <p:txBody>
          <a:bodyPr/>
          <a:lstStyle/>
          <a:p>
            <a:pPr>
              <a:defRPr/>
            </a:pPr>
            <a:fld id="{E90C1E0A-682D-40DC-B1EA-26C007FDC330}" type="slidenum">
              <a:rPr lang="en-GB" smtClean="0"/>
              <a:pPr>
                <a:defRPr/>
              </a:pPr>
              <a:t>‹#›</a:t>
            </a:fld>
            <a:endParaRPr lang="en-GB" dirty="0"/>
          </a:p>
        </p:txBody>
      </p:sp>
      <p:sp>
        <p:nvSpPr>
          <p:cNvPr id="8" name="Date Placeholder 7" hidden="1"/>
          <p:cNvSpPr>
            <a:spLocks noGrp="1"/>
          </p:cNvSpPr>
          <p:nvPr>
            <p:ph type="dt" sz="half" idx="14"/>
          </p:nvPr>
        </p:nvSpPr>
        <p:spPr/>
        <p:txBody>
          <a:bodyPr/>
          <a:lstStyle/>
          <a:p>
            <a:fld id="{E7B83056-E73A-4EB1-8793-61FB59C07FBC}" type="datetimeFigureOut">
              <a:rPr lang="en-GB" smtClean="0"/>
              <a:pPr/>
              <a:t>01/09/2025</a:t>
            </a:fld>
            <a:r>
              <a:rPr lang="en-GB"/>
              <a:t>30/03/2020</a:t>
            </a:r>
          </a:p>
        </p:txBody>
      </p:sp>
      <p:sp>
        <p:nvSpPr>
          <p:cNvPr id="9" name="Footer Placeholder 8" hidden="1"/>
          <p:cNvSpPr>
            <a:spLocks noGrp="1"/>
          </p:cNvSpPr>
          <p:nvPr>
            <p:ph type="ftr" sz="quarter" idx="15"/>
          </p:nvPr>
        </p:nvSpPr>
        <p:spPr/>
        <p:txBody>
          <a:bodyPr/>
          <a:lstStyle/>
          <a:p>
            <a:endParaRPr lang="en-GB" dirty="0"/>
          </a:p>
        </p:txBody>
      </p:sp>
    </p:spTree>
    <p:extLst>
      <p:ext uri="{BB962C8B-B14F-4D97-AF65-F5344CB8AC3E}">
        <p14:creationId xmlns:p14="http://schemas.microsoft.com/office/powerpoint/2010/main" val="2260751815"/>
      </p:ext>
    </p:extLst>
  </p:cSld>
  <p:clrMapOvr>
    <a:masterClrMapping/>
  </p:clrMapOvr>
  <p:extLst>
    <p:ext uri="{DCECCB84-F9BA-43D5-87BE-67443E8EF086}">
      <p15:sldGuideLst xmlns:p15="http://schemas.microsoft.com/office/powerpoint/2012/main">
        <p15:guide id="1" pos="3922" userDrawn="1">
          <p15:clr>
            <a:srgbClr val="A4A3A4"/>
          </p15:clr>
        </p15:guide>
        <p15:guide id="2" pos="3755" userDrawn="1">
          <p15:clr>
            <a:srgbClr val="A4A3A4"/>
          </p15:clr>
        </p15:guide>
        <p15:guide id="3" orient="horz" pos="2039" userDrawn="1">
          <p15:clr>
            <a:srgbClr val="A4A3A4"/>
          </p15:clr>
        </p15:guide>
        <p15:guide id="4" orient="horz" pos="1872" userDrawn="1">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Placeholder title 1"/>
          <p:cNvSpPr>
            <a:spLocks noGrp="1" noChangeArrowheads="1"/>
          </p:cNvSpPr>
          <p:nvPr>
            <p:ph type="title"/>
          </p:nvPr>
        </p:nvSpPr>
        <p:spPr bwMode="auto">
          <a:xfrm>
            <a:off x="315913" y="149115"/>
            <a:ext cx="11557000" cy="130932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noProof="0" dirty="0"/>
              <a:t>Click to edit Master title style</a:t>
            </a:r>
            <a:endParaRPr lang="en-GB"/>
          </a:p>
        </p:txBody>
      </p:sp>
      <p:sp>
        <p:nvSpPr>
          <p:cNvPr id="1028" name="Rectangle 2"/>
          <p:cNvSpPr>
            <a:spLocks noGrp="1" noChangeArrowheads="1"/>
          </p:cNvSpPr>
          <p:nvPr>
            <p:ph type="body" idx="1"/>
          </p:nvPr>
        </p:nvSpPr>
        <p:spPr bwMode="auto">
          <a:xfrm>
            <a:off x="985838" y="1960079"/>
            <a:ext cx="10220325" cy="393748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noProof="0" dirty="0"/>
              <a:t>Click to edit Master text styles</a:t>
            </a:r>
            <a:endParaRPr lang="en-GB" dirty="0"/>
          </a:p>
          <a:p>
            <a:pPr lvl="1"/>
            <a:r>
              <a:rPr lang="en-GB" noProof="0" dirty="0"/>
              <a:t>Second level</a:t>
            </a:r>
            <a:endParaRPr lang="en-GB" dirty="0"/>
          </a:p>
          <a:p>
            <a:pPr lvl="2"/>
            <a:r>
              <a:rPr lang="en-GB" noProof="0" dirty="0"/>
              <a:t>Third level</a:t>
            </a:r>
            <a:endParaRPr lang="en-GB" dirty="0"/>
          </a:p>
          <a:p>
            <a:pPr lvl="3"/>
            <a:r>
              <a:rPr lang="en-GB" noProof="0" dirty="0"/>
              <a:t>Fourth level</a:t>
            </a:r>
            <a:endParaRPr lang="en-GB" dirty="0"/>
          </a:p>
          <a:p>
            <a:pPr lvl="4"/>
            <a:r>
              <a:rPr lang="en-GB" noProof="0" dirty="0"/>
              <a:t>Fifth level</a:t>
            </a:r>
            <a:endParaRPr lang="en-GB" dirty="0"/>
          </a:p>
          <a:p>
            <a:pPr lvl="5"/>
            <a:r>
              <a:rPr lang="en-GB" noProof="0" dirty="0"/>
              <a:t>6 level</a:t>
            </a:r>
            <a:endParaRPr lang="en-GB" dirty="0"/>
          </a:p>
          <a:p>
            <a:pPr lvl="6"/>
            <a:r>
              <a:rPr lang="en-GB" noProof="0" dirty="0"/>
              <a:t>7 level</a:t>
            </a:r>
            <a:endParaRPr lang="en-GB" dirty="0"/>
          </a:p>
          <a:p>
            <a:pPr lvl="7"/>
            <a:r>
              <a:rPr lang="en-GB" noProof="0" dirty="0"/>
              <a:t>8 level</a:t>
            </a:r>
            <a:endParaRPr lang="en-GB" dirty="0"/>
          </a:p>
          <a:p>
            <a:pPr lvl="8"/>
            <a:r>
              <a:rPr lang="en-GB" noProof="0" dirty="0"/>
              <a:t>9 level</a:t>
            </a:r>
            <a:endParaRPr lang="en-GB" dirty="0"/>
          </a:p>
        </p:txBody>
      </p:sp>
      <p:pic>
        <p:nvPicPr>
          <p:cNvPr id="1164121567" name="SecondaryLogo_sort"/>
          <p:cNvPicPr>
            <a:picLocks noChangeAspect="1"/>
          </p:cNvPicPr>
          <p:nvPr/>
        </p:nvPicPr>
        <p:blipFill>
          <a:blip r:embed="rId21"/>
          <a:stretch>
            <a:fillRect/>
          </a:stretch>
        </p:blipFill>
        <p:spPr>
          <a:xfrm>
            <a:off x="10206000" y="5997600"/>
            <a:ext cx="1740091" cy="558000"/>
          </a:xfrm>
          <a:prstGeom prst="rect">
            <a:avLst/>
          </a:prstGeom>
        </p:spPr>
      </p:pic>
      <p:sp>
        <p:nvSpPr>
          <p:cNvPr id="23" name="Black Rectangle"/>
          <p:cNvSpPr/>
          <p:nvPr userDrawn="1"/>
        </p:nvSpPr>
        <p:spPr>
          <a:xfrm>
            <a:off x="989440" y="1663088"/>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19" name="FLD_Event"/>
          <p:cNvSpPr txBox="1">
            <a:spLocks noChangeArrowheads="1"/>
          </p:cNvSpPr>
          <p:nvPr userDrawn="1"/>
        </p:nvSpPr>
        <p:spPr bwMode="auto">
          <a:xfrm>
            <a:off x="3691333" y="6006964"/>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r>
              <a:rPr lang="en-GB" sz="700" b="0" cap="all" baseline="0" dirty="0">
                <a:solidFill>
                  <a:schemeClr val="tx1"/>
                </a:solidFill>
                <a:latin typeface="+mn-lt"/>
              </a:rPr>
              <a:t>Genie project</a:t>
            </a:r>
          </a:p>
        </p:txBody>
      </p:sp>
      <p:sp>
        <p:nvSpPr>
          <p:cNvPr id="21" name="USR_Name"/>
          <p:cNvSpPr txBox="1">
            <a:spLocks noChangeArrowheads="1"/>
          </p:cNvSpPr>
          <p:nvPr userDrawn="1"/>
        </p:nvSpPr>
        <p:spPr bwMode="auto">
          <a:xfrm>
            <a:off x="6240044" y="5997600"/>
            <a:ext cx="2982416" cy="550011"/>
          </a:xfrm>
          <a:prstGeom prst="rect">
            <a:avLst/>
          </a:prstGeom>
          <a:noFill/>
          <a:ln w="1778" algn="ctr">
            <a:noFill/>
            <a:miter lim="800000"/>
            <a:headEnd/>
            <a:tailEnd/>
          </a:ln>
          <a:effectLst/>
        </p:spPr>
        <p:txBody>
          <a:bodyPr lIns="0" tIns="342000" rIns="0" bIns="0" anchor="t" anchorCtr="0">
            <a:spAutoFit/>
          </a:bodyPr>
          <a:lstStyle/>
          <a:p>
            <a:pPr algn="l">
              <a:lnSpc>
                <a:spcPct val="95000"/>
              </a:lnSpc>
              <a:defRPr/>
            </a:pPr>
            <a:r>
              <a:rPr lang="en-GB" sz="700" b="0" cap="all" baseline="0" dirty="0">
                <a:solidFill>
                  <a:schemeClr val="tx1"/>
                </a:solidFill>
                <a:latin typeface="+mn-lt"/>
              </a:rPr>
              <a:t>Prof. benjamin k. sovacool</a:t>
            </a:r>
          </a:p>
          <a:p>
            <a:pPr algn="l">
              <a:lnSpc>
                <a:spcPct val="95000"/>
              </a:lnSpc>
              <a:defRPr/>
            </a:pPr>
            <a:r>
              <a:rPr lang="en-GB" sz="700" b="0" cap="all" baseline="0" dirty="0">
                <a:solidFill>
                  <a:schemeClr val="tx1"/>
                </a:solidFill>
                <a:latin typeface="+mn-lt"/>
              </a:rPr>
              <a:t>Principal investigator </a:t>
            </a:r>
          </a:p>
        </p:txBody>
      </p:sp>
      <p:sp>
        <p:nvSpPr>
          <p:cNvPr id="27" name="Date_DateCustomA"/>
          <p:cNvSpPr txBox="1">
            <a:spLocks noChangeArrowheads="1"/>
          </p:cNvSpPr>
          <p:nvPr userDrawn="1"/>
        </p:nvSpPr>
        <p:spPr bwMode="auto">
          <a:xfrm>
            <a:off x="3718148" y="5991464"/>
            <a:ext cx="2271840" cy="582176"/>
          </a:xfrm>
          <a:prstGeom prst="rect">
            <a:avLst/>
          </a:prstGeom>
          <a:noFill/>
          <a:ln w="1778" algn="ctr">
            <a:noFill/>
            <a:miter lim="800000"/>
            <a:headEnd/>
            <a:tailEnd/>
          </a:ln>
          <a:effectLst/>
        </p:spPr>
        <p:txBody>
          <a:bodyPr wrap="square" lIns="0" tIns="475200" rIns="0" bIns="0" anchor="t" anchorCtr="0">
            <a:spAutoFit/>
          </a:bodyPr>
          <a:lstStyle/>
          <a:p>
            <a:pPr algn="r">
              <a:lnSpc>
                <a:spcPct val="95000"/>
              </a:lnSpc>
              <a:defRPr/>
            </a:pPr>
            <a:r>
              <a:rPr lang="en-GB" sz="700" b="0" cap="all" baseline="0" dirty="0">
                <a:solidFill>
                  <a:schemeClr val="tx1"/>
                </a:solidFill>
                <a:latin typeface="+mn-lt"/>
              </a:rPr>
              <a:t>September 2025</a:t>
            </a:r>
          </a:p>
        </p:txBody>
      </p:sp>
      <p:pic>
        <p:nvPicPr>
          <p:cNvPr id="10" name="Billede streg"/>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6073200" y="5997600"/>
            <a:ext cx="71734" cy="558000"/>
          </a:xfrm>
          <a:prstGeom prst="rect">
            <a:avLst/>
          </a:prstGeom>
        </p:spPr>
      </p:pic>
      <p:sp>
        <p:nvSpPr>
          <p:cNvPr id="25" name="OFF_logo2Computed"/>
          <p:cNvSpPr txBox="1">
            <a:spLocks noChangeArrowheads="1"/>
          </p:cNvSpPr>
          <p:nvPr userDrawn="1"/>
        </p:nvSpPr>
        <p:spPr bwMode="auto">
          <a:xfrm>
            <a:off x="972000" y="5997600"/>
            <a:ext cx="2350045" cy="445030"/>
          </a:xfrm>
          <a:prstGeom prst="rect">
            <a:avLst/>
          </a:prstGeom>
          <a:noFill/>
          <a:ln w="1778" algn="ctr">
            <a:noFill/>
            <a:miter lim="800000"/>
            <a:headEnd/>
            <a:tailEnd/>
          </a:ln>
          <a:effectLst/>
        </p:spPr>
        <p:txBody>
          <a:bodyPr wrap="square" lIns="0" tIns="169200" rIns="0" bIns="0">
            <a:spAutoFit/>
          </a:bodyPr>
          <a:lstStyle/>
          <a:p>
            <a:pPr>
              <a:lnSpc>
                <a:spcPct val="100000"/>
              </a:lnSpc>
              <a:defRPr/>
            </a:pPr>
            <a:r>
              <a:rPr lang="en-GB" sz="900" cap="all" spc="40" baseline="0" dirty="0">
                <a:solidFill>
                  <a:schemeClr val="tx1"/>
                </a:solidFill>
                <a:latin typeface="+mn-lt"/>
              </a:rPr>
              <a:t>
Aarhus University</a:t>
            </a:r>
          </a:p>
          <a:p>
            <a:pPr>
              <a:lnSpc>
                <a:spcPct val="100000"/>
              </a:lnSpc>
              <a:defRPr/>
            </a:pPr>
            <a:endParaRPr lang="en-GB" sz="900" cap="all" spc="40" baseline="0" dirty="0">
              <a:solidFill>
                <a:schemeClr val="tx1"/>
              </a:solidFill>
              <a:latin typeface="+mn-lt"/>
            </a:endParaRPr>
          </a:p>
        </p:txBody>
      </p:sp>
      <p:sp>
        <p:nvSpPr>
          <p:cNvPr id="26" name="OFF_logo1Computed"/>
          <p:cNvSpPr/>
          <p:nvPr userDrawn="1"/>
        </p:nvSpPr>
        <p:spPr bwMode="auto">
          <a:xfrm>
            <a:off x="971999" y="5997600"/>
            <a:ext cx="65" cy="313350"/>
          </a:xfrm>
          <a:prstGeom prst="rect">
            <a:avLst/>
          </a:prstGeom>
          <a:noFill/>
          <a:ln w="1778" cap="flat" cmpd="sng" algn="ctr">
            <a:noFill/>
            <a:prstDash val="solid"/>
            <a:round/>
            <a:headEnd type="none" w="med" len="med"/>
            <a:tailEnd type="none" w="med" len="med"/>
          </a:ln>
          <a:effectLst/>
        </p:spPr>
        <p:txBody>
          <a:bodyPr vert="horz" wrap="none" lIns="0" tIns="3600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r>
              <a:rPr kumimoji="0" lang="en-GB" sz="900" b="1" i="0" u="none" strike="noStrike" cap="all" normalizeH="0" baseline="0" noProof="1">
                <a:ln>
                  <a:noFill/>
                </a:ln>
                <a:solidFill>
                  <a:schemeClr val="tx1"/>
                </a:solidFill>
                <a:effectLst/>
                <a:latin typeface="AU Passata" pitchFamily="34" charset="0"/>
              </a:rPr>
              <a:t>
Department of Business Development
and Technology</a:t>
            </a:r>
          </a:p>
          <a:p>
            <a:pPr marL="0" marR="0" indent="0" algn="l" defTabSz="914400" rtl="0" eaLnBrk="1" fontAlgn="base" latinLnBrk="0" hangingPunct="1">
              <a:lnSpc>
                <a:spcPct val="100000"/>
              </a:lnSpc>
              <a:spcBef>
                <a:spcPct val="0"/>
              </a:spcBef>
              <a:spcAft>
                <a:spcPct val="0"/>
              </a:spcAft>
              <a:buClrTx/>
              <a:buSzTx/>
              <a:buFont typeface="AU Passata" pitchFamily="34" charset="0"/>
              <a:buNone/>
              <a:tabLst/>
            </a:pPr>
            <a:endParaRPr kumimoji="0" lang="en-GB" sz="900" b="1" i="0" u="none" strike="noStrike" cap="all" normalizeH="0" baseline="0" noProof="1">
              <a:ln>
                <a:noFill/>
              </a:ln>
              <a:solidFill>
                <a:schemeClr val="tx1"/>
              </a:solidFill>
              <a:effectLst/>
              <a:latin typeface="AU Passata" pitchFamily="34" charset="0"/>
            </a:endParaRPr>
          </a:p>
        </p:txBody>
      </p:sp>
      <p:pic>
        <p:nvPicPr>
          <p:cNvPr id="15" name="Logo BSS"/>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295200" y="5997600"/>
            <a:ext cx="600736" cy="601200"/>
          </a:xfrm>
          <a:prstGeom prst="rect">
            <a:avLst/>
          </a:prstGeom>
        </p:spPr>
      </p:pic>
      <p:sp>
        <p:nvSpPr>
          <p:cNvPr id="1030" name="Sidetal"/>
          <p:cNvSpPr>
            <a:spLocks noGrp="1" noChangeArrowheads="1"/>
          </p:cNvSpPr>
          <p:nvPr>
            <p:ph type="sldNum" sz="quarter" idx="4"/>
          </p:nvPr>
        </p:nvSpPr>
        <p:spPr bwMode="auto">
          <a:xfrm>
            <a:off x="11808000" y="6580800"/>
            <a:ext cx="252000" cy="13542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lnSpc>
                <a:spcPts val="1200"/>
              </a:lnSpc>
              <a:buFontTx/>
              <a:buNone/>
              <a:defRPr sz="700" spc="40" baseline="0">
                <a:solidFill>
                  <a:schemeClr val="tx1"/>
                </a:solidFill>
                <a:latin typeface="+mn-lt"/>
              </a:defRPr>
            </a:lvl1pPr>
          </a:lstStyle>
          <a:p>
            <a:pPr>
              <a:defRPr/>
            </a:pPr>
            <a:fld id="{E90C1E0A-682D-40DC-B1EA-26C007FDC330}" type="slidenum">
              <a:rPr lang="en-GB" smtClean="0"/>
              <a:pPr>
                <a:defRPr/>
              </a:pPr>
              <a:t>‹#›</a:t>
            </a:fld>
            <a:endParaRPr lang="en-GB" dirty="0"/>
          </a:p>
        </p:txBody>
      </p:sp>
      <p:sp>
        <p:nvSpPr>
          <p:cNvPr id="2" name="Date Placeholder 1" hidden="1"/>
          <p:cNvSpPr>
            <a:spLocks noGrp="1"/>
          </p:cNvSpPr>
          <p:nvPr>
            <p:ph type="dt" sz="half" idx="2"/>
          </p:nvPr>
        </p:nvSpPr>
        <p:spPr>
          <a:xfrm>
            <a:off x="0" y="7020000"/>
            <a:ext cx="0" cy="0"/>
          </a:xfrm>
          <a:prstGeom prst="rect">
            <a:avLst/>
          </a:prstGeom>
        </p:spPr>
        <p:txBody>
          <a:bodyPr vert="horz" lIns="91440" tIns="45720" rIns="91440" bIns="45720" rtlCol="0" anchor="ctr"/>
          <a:lstStyle>
            <a:lvl1pPr algn="l">
              <a:defRPr sz="100">
                <a:noFill/>
              </a:defRPr>
            </a:lvl1pPr>
          </a:lstStyle>
          <a:p>
            <a:fld id="{E7B83056-E73A-4EB1-8793-61FB59C07FBC}" type="datetimeFigureOut">
              <a:rPr lang="en-GB" smtClean="0"/>
              <a:pPr/>
              <a:t>01/09/2025</a:t>
            </a:fld>
            <a:r>
              <a:rPr lang="en-GB"/>
              <a:t>30/03/2020</a:t>
            </a:r>
          </a:p>
        </p:txBody>
      </p:sp>
      <p:sp>
        <p:nvSpPr>
          <p:cNvPr id="3" name="Footer Placeholder 2" hidden="1"/>
          <p:cNvSpPr>
            <a:spLocks noGrp="1"/>
          </p:cNvSpPr>
          <p:nvPr>
            <p:ph type="ftr" sz="quarter" idx="3"/>
          </p:nvPr>
        </p:nvSpPr>
        <p:spPr>
          <a:xfrm>
            <a:off x="0" y="7020000"/>
            <a:ext cx="0" cy="0"/>
          </a:xfrm>
          <a:prstGeom prst="rect">
            <a:avLst/>
          </a:prstGeom>
        </p:spPr>
        <p:txBody>
          <a:bodyPr vert="horz" lIns="91440" tIns="45720" rIns="91440" bIns="45720" rtlCol="0" anchor="ctr"/>
          <a:lstStyle>
            <a:lvl1pPr algn="ctr">
              <a:defRPr sz="100">
                <a:noFill/>
              </a:defRPr>
            </a:lvl1pPr>
          </a:lstStyle>
          <a:p>
            <a:endParaRPr lang="en-GB" dirty="0"/>
          </a:p>
        </p:txBody>
      </p:sp>
    </p:spTree>
  </p:cSld>
  <p:clrMap bg1="lt1" tx1="dk1" bg2="lt2" tx2="dk2" accent1="accent1" accent2="accent2" accent3="accent3" accent4="accent4" accent5="accent5" accent6="accent6" hlink="hlink" folHlink="folHlink"/>
  <p:sldLayoutIdLst>
    <p:sldLayoutId id="2147483659" r:id="rId1"/>
    <p:sldLayoutId id="2147483656" r:id="rId2"/>
    <p:sldLayoutId id="2147483666" r:id="rId3"/>
    <p:sldLayoutId id="2147483662" r:id="rId4"/>
    <p:sldLayoutId id="2147483649" r:id="rId5"/>
    <p:sldLayoutId id="2147483669" r:id="rId6"/>
    <p:sldLayoutId id="2147483661" r:id="rId7"/>
    <p:sldLayoutId id="2147483668" r:id="rId8"/>
    <p:sldLayoutId id="2147483663" r:id="rId9"/>
    <p:sldLayoutId id="2147483670" r:id="rId10"/>
    <p:sldLayoutId id="2147483654" r:id="rId11"/>
    <p:sldLayoutId id="2147483664" r:id="rId12"/>
    <p:sldLayoutId id="2147483671" r:id="rId13"/>
    <p:sldLayoutId id="2147483650" r:id="rId14"/>
    <p:sldLayoutId id="2147483655" r:id="rId15"/>
    <p:sldLayoutId id="2147483651" r:id="rId16"/>
    <p:sldLayoutId id="2147483679" r:id="rId17"/>
    <p:sldLayoutId id="2147483658" r:id="rId18"/>
    <p:sldLayoutId id="2147483680" r:id="rId19"/>
  </p:sldLayoutIdLst>
  <p:hf sldNum="0" hdr="0" ftr="0"/>
  <p:txStyles>
    <p:titleStyle>
      <a:lvl1pPr algn="l" rtl="0" eaLnBrk="1" fontAlgn="base" hangingPunct="1">
        <a:lnSpc>
          <a:spcPct val="89000"/>
        </a:lnSpc>
        <a:spcBef>
          <a:spcPct val="0"/>
        </a:spcBef>
        <a:spcAft>
          <a:spcPct val="0"/>
        </a:spcAft>
        <a:defRPr sz="4500" b="1" cap="all" baseline="0">
          <a:solidFill>
            <a:schemeClr val="tx1"/>
          </a:solidFill>
          <a:latin typeface="+mj-lt"/>
          <a:ea typeface="+mj-ea"/>
          <a:cs typeface="+mj-cs"/>
        </a:defRPr>
      </a:lvl1pPr>
      <a:lvl2pPr algn="l" rtl="0" eaLnBrk="1" fontAlgn="base" hangingPunct="1">
        <a:lnSpc>
          <a:spcPct val="83000"/>
        </a:lnSpc>
        <a:spcBef>
          <a:spcPct val="0"/>
        </a:spcBef>
        <a:spcAft>
          <a:spcPct val="0"/>
        </a:spcAft>
        <a:defRPr sz="4000">
          <a:solidFill>
            <a:schemeClr val="bg2"/>
          </a:solidFill>
          <a:latin typeface="AU Passata" pitchFamily="34" charset="0"/>
        </a:defRPr>
      </a:lvl2pPr>
      <a:lvl3pPr algn="l" rtl="0" eaLnBrk="1" fontAlgn="base" hangingPunct="1">
        <a:lnSpc>
          <a:spcPct val="83000"/>
        </a:lnSpc>
        <a:spcBef>
          <a:spcPct val="0"/>
        </a:spcBef>
        <a:spcAft>
          <a:spcPct val="0"/>
        </a:spcAft>
        <a:defRPr sz="4000">
          <a:solidFill>
            <a:schemeClr val="bg2"/>
          </a:solidFill>
          <a:latin typeface="AU Passata" pitchFamily="34" charset="0"/>
        </a:defRPr>
      </a:lvl3pPr>
      <a:lvl4pPr algn="l" rtl="0" eaLnBrk="1" fontAlgn="base" hangingPunct="1">
        <a:lnSpc>
          <a:spcPct val="83000"/>
        </a:lnSpc>
        <a:spcBef>
          <a:spcPct val="0"/>
        </a:spcBef>
        <a:spcAft>
          <a:spcPct val="0"/>
        </a:spcAft>
        <a:defRPr sz="4000">
          <a:solidFill>
            <a:schemeClr val="bg2"/>
          </a:solidFill>
          <a:latin typeface="AU Passata" pitchFamily="34" charset="0"/>
        </a:defRPr>
      </a:lvl4pPr>
      <a:lvl5pPr algn="l" rtl="0" eaLnBrk="1" fontAlgn="base" hangingPunct="1">
        <a:lnSpc>
          <a:spcPct val="83000"/>
        </a:lnSpc>
        <a:spcBef>
          <a:spcPct val="0"/>
        </a:spcBef>
        <a:spcAft>
          <a:spcPct val="0"/>
        </a:spcAft>
        <a:defRPr sz="4000">
          <a:solidFill>
            <a:schemeClr val="bg2"/>
          </a:solidFill>
          <a:latin typeface="AU Passata" pitchFamily="34" charset="0"/>
        </a:defRPr>
      </a:lvl5pPr>
      <a:lvl6pPr marL="457200" algn="l" rtl="0" eaLnBrk="1" fontAlgn="base" hangingPunct="1">
        <a:lnSpc>
          <a:spcPct val="83000"/>
        </a:lnSpc>
        <a:spcBef>
          <a:spcPct val="0"/>
        </a:spcBef>
        <a:spcAft>
          <a:spcPct val="0"/>
        </a:spcAft>
        <a:defRPr sz="4000">
          <a:solidFill>
            <a:schemeClr val="bg2"/>
          </a:solidFill>
          <a:latin typeface="AU Passata" pitchFamily="34" charset="0"/>
        </a:defRPr>
      </a:lvl6pPr>
      <a:lvl7pPr marL="914400" algn="l" rtl="0" eaLnBrk="1" fontAlgn="base" hangingPunct="1">
        <a:lnSpc>
          <a:spcPct val="83000"/>
        </a:lnSpc>
        <a:spcBef>
          <a:spcPct val="0"/>
        </a:spcBef>
        <a:spcAft>
          <a:spcPct val="0"/>
        </a:spcAft>
        <a:defRPr sz="4000">
          <a:solidFill>
            <a:schemeClr val="bg2"/>
          </a:solidFill>
          <a:latin typeface="AU Passata" pitchFamily="34" charset="0"/>
        </a:defRPr>
      </a:lvl7pPr>
      <a:lvl8pPr marL="1371600" algn="l" rtl="0" eaLnBrk="1" fontAlgn="base" hangingPunct="1">
        <a:lnSpc>
          <a:spcPct val="83000"/>
        </a:lnSpc>
        <a:spcBef>
          <a:spcPct val="0"/>
        </a:spcBef>
        <a:spcAft>
          <a:spcPct val="0"/>
        </a:spcAft>
        <a:defRPr sz="4000">
          <a:solidFill>
            <a:schemeClr val="bg2"/>
          </a:solidFill>
          <a:latin typeface="AU Passata" pitchFamily="34" charset="0"/>
        </a:defRPr>
      </a:lvl8pPr>
      <a:lvl9pPr marL="1828800" algn="l" rtl="0" eaLnBrk="1" fontAlgn="base" hangingPunct="1">
        <a:lnSpc>
          <a:spcPct val="83000"/>
        </a:lnSpc>
        <a:spcBef>
          <a:spcPct val="0"/>
        </a:spcBef>
        <a:spcAft>
          <a:spcPct val="0"/>
        </a:spcAft>
        <a:defRPr sz="4000">
          <a:solidFill>
            <a:schemeClr val="bg2"/>
          </a:solidFill>
          <a:latin typeface="AU Passata" pitchFamily="34" charset="0"/>
        </a:defRPr>
      </a:lvl9pPr>
    </p:titleStyle>
    <p:body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3715" userDrawn="1">
          <p15:clr>
            <a:srgbClr val="000000"/>
          </p15:clr>
        </p15:guide>
        <p15:guide id="5" orient="horz" pos="4131" userDrawn="1">
          <p15:clr>
            <a:srgbClr val="A4A3A4"/>
          </p15:clr>
        </p15:guide>
        <p15:guide id="6" pos="7479" userDrawn="1">
          <p15:clr>
            <a:srgbClr val="A4A3A4"/>
          </p15:clr>
        </p15:guide>
        <p15:guide id="7" orient="horz" pos="1234" userDrawn="1">
          <p15:clr>
            <a:srgbClr val="000000"/>
          </p15:clr>
        </p15:guide>
        <p15:guide id="8" pos="7059" userDrawn="1">
          <p15:clr>
            <a:srgbClr val="000000"/>
          </p15:clr>
        </p15:guide>
        <p15:guide id="9" pos="199" userDrawn="1">
          <p15:clr>
            <a:srgbClr val="A4A3A4"/>
          </p15:clr>
        </p15:guide>
        <p15:guide id="10" pos="621" userDrawn="1">
          <p15:clr>
            <a:srgbClr val="000000"/>
          </p15:clr>
        </p15:guide>
        <p15:guide id="11" orient="horz" pos="199"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738E4-99C7-BA17-C85B-FD577B7352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5196A8-ABDD-81D6-4546-CCC460251400}"/>
              </a:ext>
            </a:extLst>
          </p:cNvPr>
          <p:cNvSpPr>
            <a:spLocks noGrp="1"/>
          </p:cNvSpPr>
          <p:nvPr>
            <p:ph type="ctrTitle"/>
          </p:nvPr>
        </p:nvSpPr>
        <p:spPr>
          <a:xfrm>
            <a:off x="477788" y="1997597"/>
            <a:ext cx="11202987" cy="2631490"/>
          </a:xfrm>
        </p:spPr>
        <p:txBody>
          <a:bodyPr/>
          <a:lstStyle/>
          <a:p>
            <a:pPr algn="ctr"/>
            <a:r>
              <a:rPr lang="en-US" dirty="0"/>
              <a:t>Update &amp;</a:t>
            </a:r>
            <a:br>
              <a:rPr lang="en-US" dirty="0"/>
            </a:br>
            <a:r>
              <a:rPr lang="en-US" dirty="0"/>
              <a:t>Overview of deliverables</a:t>
            </a:r>
            <a:br>
              <a:rPr lang="en-US" dirty="0"/>
            </a:br>
            <a:br>
              <a:rPr lang="en-US" sz="1000" dirty="0"/>
            </a:br>
            <a:endParaRPr lang="en-GB" dirty="0"/>
          </a:p>
        </p:txBody>
      </p:sp>
    </p:spTree>
    <p:custDataLst>
      <p:tags r:id="rId1"/>
    </p:custDataLst>
    <p:extLst>
      <p:ext uri="{BB962C8B-B14F-4D97-AF65-F5344CB8AC3E}">
        <p14:creationId xmlns:p14="http://schemas.microsoft.com/office/powerpoint/2010/main" val="451591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1787374632"/>
              </p:ext>
            </p:extLst>
          </p:nvPr>
        </p:nvGraphicFramePr>
        <p:xfrm>
          <a:off x="121147" y="1124744"/>
          <a:ext cx="11953328" cy="4754880"/>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6117281">
                  <a:extLst>
                    <a:ext uri="{9D8B030D-6E8A-4147-A177-3AD203B41FA5}">
                      <a16:colId xmlns:a16="http://schemas.microsoft.com/office/drawing/2014/main" val="2963107864"/>
                    </a:ext>
                  </a:extLst>
                </a:gridCol>
                <a:gridCol w="1443559">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960156">
                <a:tc>
                  <a:txBody>
                    <a:bodyPr/>
                    <a:lstStyle/>
                    <a:p>
                      <a:r>
                        <a:rPr lang="en-US" sz="1200">
                          <a:effectLst/>
                          <a:latin typeface="+mn-lt"/>
                          <a:ea typeface="Times New Roman" panose="02020603050405020304" pitchFamily="18" charset="0"/>
                          <a:cs typeface="Times New Roman" panose="02020603050405020304" pitchFamily="18" charset="0"/>
                        </a:rPr>
                        <a:t>8 Impact</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8.1 GENIE Knowledge Hub </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Riahi with support from all</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The GENIE Knowledge Hub will feature three main types of tools: (1) Scenario portals – Building upon the IIASA’s leading role in the community to provide scenario explorers such as the one hosted for the IPCC SR1.5 (</a:t>
                      </a:r>
                      <a:r>
                        <a:rPr lang="en-US" sz="1200" dirty="0" err="1">
                          <a:effectLst/>
                          <a:latin typeface="+mn-lt"/>
                          <a:ea typeface="Times New Roman" panose="02020603050405020304" pitchFamily="18" charset="0"/>
                          <a:cs typeface="Times New Roman" panose="02020603050405020304" pitchFamily="18" charset="0"/>
                        </a:rPr>
                        <a:t>Huppmann</a:t>
                      </a:r>
                      <a:r>
                        <a:rPr lang="en-US" sz="1200" dirty="0">
                          <a:effectLst/>
                          <a:latin typeface="+mn-lt"/>
                          <a:ea typeface="Times New Roman" panose="02020603050405020304" pitchFamily="18" charset="0"/>
                          <a:cs typeface="Times New Roman" panose="02020603050405020304" pitchFamily="18" charset="0"/>
                        </a:rPr>
                        <a:t> et al, 2018), a new GENIE scenario portal will be established. The portal will allow flexible and interactive access to scenario inputs and outputs, and provide novel data analyses and visualization capabilities. We expect the portal to be a resource for the effective and comprehensive assessment of the future GGR and SRM deployment scenarios (developed in WP2 and WP5); (2) Technology databases – The Knowledge Hub will include web-based databases providing information about the techno-economic characteristics (costs and potential), but perhaps more importantly also public perception of different GGR and SRM options (derived from WP1 and WP2); (3) Infographics and interactive maps – These tools will focus on the translation and communication of the research insights for non-scientific and non-expert users.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Ongoing</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330127">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8.2 Policy briefs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All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Try to do them (A) when asked for from someone important or (B) whenever there is a pressing policy need or event.</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We will aim for at least six, possibly more.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SAPEA Report can count as a super policy brief</a:t>
                      </a:r>
                    </a:p>
                    <a:p>
                      <a:endParaRPr lang="en-US"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Matt Giddens paper can be first one, European survey paper can be second one, then we aim for 4-6 more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95359263"/>
                  </a:ext>
                </a:extLst>
              </a:tr>
            </a:tbl>
          </a:graphicData>
        </a:graphic>
      </p:graphicFrame>
    </p:spTree>
    <p:extLst>
      <p:ext uri="{BB962C8B-B14F-4D97-AF65-F5344CB8AC3E}">
        <p14:creationId xmlns:p14="http://schemas.microsoft.com/office/powerpoint/2010/main" val="376525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3559376243"/>
              </p:ext>
            </p:extLst>
          </p:nvPr>
        </p:nvGraphicFramePr>
        <p:xfrm>
          <a:off x="117748" y="988427"/>
          <a:ext cx="11953328" cy="5486400"/>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2441304">
                  <a:extLst>
                    <a:ext uri="{9D8B030D-6E8A-4147-A177-3AD203B41FA5}">
                      <a16:colId xmlns:a16="http://schemas.microsoft.com/office/drawing/2014/main" val="2177071323"/>
                    </a:ext>
                  </a:extLst>
                </a:gridCol>
                <a:gridCol w="1531942">
                  <a:extLst>
                    <a:ext uri="{9D8B030D-6E8A-4147-A177-3AD203B41FA5}">
                      <a16:colId xmlns:a16="http://schemas.microsoft.com/office/drawing/2014/main" val="2181828346"/>
                    </a:ext>
                  </a:extLst>
                </a:gridCol>
                <a:gridCol w="4422771">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96024">
                <a:tc>
                  <a:txBody>
                    <a:bodyPr/>
                    <a:lstStyle/>
                    <a:p>
                      <a:r>
                        <a:rPr lang="en-US" sz="1200">
                          <a:effectLst/>
                        </a:rPr>
                        <a:t>WP</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rPr>
                        <a:t>Task(s) and method(s)</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rPr>
                        <a:t>Lead(s)</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rPr>
                        <a:t>Output(s) and Deliverables</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Update (September 2025)</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1344341">
                <a:tc>
                  <a:txBody>
                    <a:bodyPr/>
                    <a:lstStyle/>
                    <a:p>
                      <a:r>
                        <a:rPr lang="en-US" sz="1200">
                          <a:effectLst/>
                        </a:rPr>
                        <a:t>1 Systematic reviews</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b="1" dirty="0">
                          <a:effectLst/>
                          <a:latin typeface="+mn-lt"/>
                        </a:rPr>
                        <a:t>1.1 Systematic reviews and evidence synthesis (with machine learning)</a:t>
                      </a:r>
                      <a:endParaRPr lang="en-GB" sz="1200" b="1"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Minx (with some help from Sovacool etc.)</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rPr>
                        <a:t>Around 5 reviews, (1) one only on SRM, quite comprehensively, similar to the trilogy; (2) one on policies and social acceptance for both SRM and GGR (if we can); (3) one on SDG implications, also on side effects, co-benefits and barriers (for both SRM and GGR if we can); (4) one on carbon efficacy and performance and cost (SRM and GGR if we can) include perhaps here regional issues and spatial variation; one (5) on “geoengineering beyond the state” e.g. actors, business models and supply chains; one (6) possibly on interactions between SRM and GGR, as a feeder into WP5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rPr>
                        <a:t>In progress, CDR looks very good, some work on SRM on mapping</a:t>
                      </a:r>
                    </a:p>
                    <a:p>
                      <a:endParaRPr lang="en-US"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Also folded into the State of CDR</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3200121072"/>
                  </a:ext>
                </a:extLst>
              </a:tr>
              <a:tr h="1632415">
                <a:tc>
                  <a:txBody>
                    <a:bodyPr/>
                    <a:lstStyle/>
                    <a:p>
                      <a:r>
                        <a:rPr lang="en-US" sz="1200">
                          <a:effectLst/>
                        </a:rPr>
                        <a:t>2 Bottlenecks</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b="1">
                          <a:effectLst/>
                        </a:rPr>
                        <a:t>2.1 The potential role of GGRs and SRM as part of a portfolio of climate mitigation measures</a:t>
                      </a:r>
                      <a:endParaRPr lang="en-GB" sz="12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Riahi</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rPr>
                        <a:t>At least two possible intermediate papers (likely more), at least a few interim scenario products. The first is work on interactions at the systems level; enabling conditions and acceleration; bottlenecks; feasibility (techno-economic, sociotechnical and political)</a:t>
                      </a:r>
                      <a:endParaRPr lang="en-GB" sz="1200" dirty="0">
                        <a:effectLst/>
                        <a:latin typeface="+mn-lt"/>
                      </a:endParaRPr>
                    </a:p>
                    <a:p>
                      <a:r>
                        <a:rPr lang="en-US" sz="1200" dirty="0">
                          <a:effectLst/>
                          <a:latin typeface="+mn-lt"/>
                        </a:rPr>
                        <a:t> </a:t>
                      </a:r>
                      <a:endParaRPr lang="en-GB" sz="1200" dirty="0">
                        <a:effectLst/>
                        <a:latin typeface="+mn-lt"/>
                      </a:endParaRPr>
                    </a:p>
                    <a:p>
                      <a:r>
                        <a:rPr lang="en-US" sz="1200" dirty="0">
                          <a:effectLst/>
                          <a:latin typeface="+mn-lt"/>
                        </a:rPr>
                        <a:t>The second is on (1) Transformations of demand-side systems</a:t>
                      </a:r>
                      <a:endParaRPr lang="en-GB" sz="1200" dirty="0">
                        <a:effectLst/>
                        <a:latin typeface="+mn-lt"/>
                      </a:endParaRPr>
                    </a:p>
                    <a:p>
                      <a:r>
                        <a:rPr lang="en-US" sz="1200" dirty="0">
                          <a:effectLst/>
                          <a:latin typeface="+mn-lt"/>
                        </a:rPr>
                        <a:t>(2) Public perception and individual preferences (3) Supply-side push through innovation, technology development and learning</a:t>
                      </a:r>
                      <a:endParaRPr lang="en-GB" sz="1200" dirty="0">
                        <a:effectLst/>
                        <a:latin typeface="+mn-lt"/>
                      </a:endParaRPr>
                    </a:p>
                    <a:p>
                      <a:r>
                        <a:rPr lang="en-US" sz="1200" dirty="0">
                          <a:effectLst/>
                          <a:latin typeface="+mn-lt"/>
                        </a:rPr>
                        <a:t>(4) Integration into renewable systems and energy efficiency</a:t>
                      </a:r>
                      <a:endParaRPr lang="en-GB" sz="1200" dirty="0">
                        <a:effectLst/>
                        <a:latin typeface="+mn-lt"/>
                      </a:endParaRPr>
                    </a:p>
                    <a:p>
                      <a:r>
                        <a:rPr lang="en-US" sz="1200" dirty="0">
                          <a:effectLst/>
                          <a:latin typeface="+mn-lt"/>
                        </a:rPr>
                        <a:t>(5) Offsetting residual GHG emissions to achieve climate neutrality</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GB" sz="1200" dirty="0">
                          <a:effectLst/>
                          <a:latin typeface="+mn-lt"/>
                          <a:ea typeface="Times New Roman" panose="02020603050405020304" pitchFamily="18" charset="0"/>
                          <a:cs typeface="Times New Roman" panose="02020603050405020304" pitchFamily="18" charset="0"/>
                        </a:rPr>
                        <a:t>Updated the modelling framework to include all CDR options, writing a paper to understand configurations which will interact with the rest of the system, also work on tipping points and learning.</a:t>
                      </a:r>
                    </a:p>
                  </a:txBody>
                  <a:tcPr marL="36009" marR="36009" marT="0" marB="0"/>
                </a:tc>
                <a:extLst>
                  <a:ext uri="{0D108BD9-81ED-4DB2-BD59-A6C34878D82A}">
                    <a16:rowId xmlns:a16="http://schemas.microsoft.com/office/drawing/2014/main" val="1845590907"/>
                  </a:ext>
                </a:extLst>
              </a:tr>
              <a:tr h="864220">
                <a:tc>
                  <a:txBody>
                    <a:bodyPr/>
                    <a:lstStyle/>
                    <a:p>
                      <a:r>
                        <a:rPr lang="en-US" sz="1200">
                          <a:effectLst/>
                        </a:rPr>
                        <a:t> </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b="1" dirty="0">
                          <a:effectLst/>
                        </a:rPr>
                        <a:t>2.2 Development of qualitative narratives </a:t>
                      </a:r>
                      <a:endParaRPr lang="en-GB"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rPr>
                        <a:t>Riahi</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rPr>
                        <a:t>Look at the narratives underpinning scenarios, theory of change that can accommodate the soft factors not usually represented in these calculations. Explores how public perception and individual preferences could develop into the future as well as formal representation of the dynamics in the quantitative modelling, linking closely to the surveys and data collection in WP3.   </a:t>
                      </a:r>
                      <a:endParaRPr lang="en-GB"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rPr>
                        <a:t> Looked into governance and institutional capacity, how it interacts with DAC, paper that Matt Giddens led on governance mechanisms. Will has done work on residual emissions, and Elina’s work on portfolios. </a:t>
                      </a:r>
                      <a:endParaRPr lang="en-GB"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3021678612"/>
                  </a:ext>
                </a:extLst>
              </a:tr>
            </a:tbl>
          </a:graphicData>
        </a:graphic>
      </p:graphicFrame>
    </p:spTree>
    <p:extLst>
      <p:ext uri="{BB962C8B-B14F-4D97-AF65-F5344CB8AC3E}">
        <p14:creationId xmlns:p14="http://schemas.microsoft.com/office/powerpoint/2010/main" val="3444375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2445475779"/>
              </p:ext>
            </p:extLst>
          </p:nvPr>
        </p:nvGraphicFramePr>
        <p:xfrm>
          <a:off x="117749" y="908721"/>
          <a:ext cx="11953328" cy="5556396"/>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210816">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171099">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4106388">
                <a:tc>
                  <a:txBody>
                    <a:bodyPr/>
                    <a:lstStyle/>
                    <a:p>
                      <a:r>
                        <a:rPr lang="en-US" sz="1200" dirty="0">
                          <a:effectLst/>
                          <a:latin typeface="+mn-lt"/>
                          <a:ea typeface="Times New Roman" panose="02020603050405020304" pitchFamily="18" charset="0"/>
                          <a:cs typeface="Times New Roman" panose="02020603050405020304" pitchFamily="18" charset="0"/>
                        </a:rPr>
                        <a:t>3 Social acceptance</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3.1 Surveys and focus groups to determine public attitudes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Sovacool and Minx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For the public survey, we anticipate at least 10,000 respondents involving members of the public from at least 10 European countries as well as 10 other countries, including China, Brazil, India, Russia, and South Africa as well as the United States. </a:t>
                      </a:r>
                      <a:r>
                        <a:rPr lang="en-GB" sz="1200" dirty="0">
                          <a:effectLst/>
                          <a:latin typeface="+mn-lt"/>
                          <a:ea typeface="Times New Roman" panose="02020603050405020304" pitchFamily="18" charset="0"/>
                          <a:cs typeface="Times New Roman" panose="02020603050405020304" pitchFamily="18" charset="0"/>
                        </a:rPr>
                        <a:t> T</a:t>
                      </a:r>
                      <a:r>
                        <a:rPr lang="en-US" sz="1200" dirty="0">
                          <a:effectLst/>
                          <a:latin typeface="+mn-lt"/>
                          <a:ea typeface="Times New Roman" panose="02020603050405020304" pitchFamily="18" charset="0"/>
                          <a:cs typeface="Times New Roman" panose="02020603050405020304" pitchFamily="18" charset="0"/>
                        </a:rPr>
                        <a:t>o complement and supplement the survey, public focus groups will be conducted throughout Europe (across at least 10 countries, ideally with a mix or urban and rural areas) as well as the same other 10 non-European countries selected for the survey.  The questions posed to the focus groups will also be similar to those presented in the survey.</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First phase completed, second phase commencing (2026)</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267128">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3.2 Analysis of (social) media and emotions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Minx, also Lamb work on Lexis Nexus and media narratives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Very good here as a third method to help reveal people’s thoughts about trust or gender etc. Will also include stance detection and emotion stuff, pull in additional stuff from Twitter and sentiment analysis already discussed in other parts of the proposal</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State of CDR paper, Twitter paper, responsible communication paper</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1790069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1679088827"/>
              </p:ext>
            </p:extLst>
          </p:nvPr>
        </p:nvGraphicFramePr>
        <p:xfrm>
          <a:off x="117749" y="908720"/>
          <a:ext cx="11953328" cy="5832647"/>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210816">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4310548">
                <a:tc>
                  <a:txBody>
                    <a:bodyPr/>
                    <a:lstStyle/>
                    <a:p>
                      <a:r>
                        <a:rPr lang="en-US" sz="1200">
                          <a:effectLst/>
                          <a:latin typeface="+mn-lt"/>
                          <a:ea typeface="Times New Roman" panose="02020603050405020304" pitchFamily="18" charset="0"/>
                          <a:cs typeface="Times New Roman" panose="02020603050405020304" pitchFamily="18" charset="0"/>
                        </a:rPr>
                        <a:t>4 Learning and innovation</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4.1 Case studies of previously successful analogues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Nemet</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A paper pulling together cases relevant for CDR technologies</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Another paper relevant for SRM technologies (including possible typology), the higher in the atmosphere you go, the more global the impacts, i.e. cloud brightening local, SAI more regional to global  </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r>
                        <a:rPr lang="en-US" sz="1200">
                          <a:effectLst/>
                          <a:latin typeface="+mn-lt"/>
                          <a:ea typeface="Times New Roman" panose="02020603050405020304" pitchFamily="18" charset="0"/>
                          <a:cs typeface="Times New Roman" panose="02020603050405020304" pitchFamily="18" charset="0"/>
                        </a:rPr>
                        <a:t>Then a synthesis of some sort, using the techno-economic lens,  we place each GGR within a taxonomy of low-carbon technology types (Nemet, 2019).  For each type, we will conduct case studies of previously successful innovations that are analogous in terms of socio-technical indicators: technology, scale, markets, adoption, system integration, and policy relevance (Grübler and Wilson, 2014).  For each case we will focus on understanding the underlying factors creating the innovation gap, which from previous work we expect will involve demonstrations, scale up, niches, demand pull, and public acceptability</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with multiple papers from SHARD</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330127">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4.2 Accelerated learning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Nemet</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One potentially crucial accelerator involves managing political economy considerations, which is informed by the political systems perspective. This analysis will deliver crucial insights on pathways to accelerating learning and adoption of key technologies required for achieving the long-term goals of the Paris Agreement. Policy stimulates technological change, that reconfigures political economy, creates a sort of feedback loop.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patterns of past change and acceleration, and accelerated diffusion, HATCH dataset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2472871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384811836"/>
              </p:ext>
            </p:extLst>
          </p:nvPr>
        </p:nvGraphicFramePr>
        <p:xfrm>
          <a:off x="121147" y="1124744"/>
          <a:ext cx="11953328" cy="3812382"/>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210816">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960156">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4.3 Patents and technology readiness</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Minx and Nemet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Patents analysis and assessing technology readiness in terms of patenting activity, scientific progress and ownership.; no comprehensive information exists on which private and public organizations are actively developing and patenting these technologies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linkages paper has patents in that led by Finn, but a dedicated patents paper could be forthcoming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330127">
                <a:tc>
                  <a:txBody>
                    <a:bodyPr/>
                    <a:lstStyle/>
                    <a:p>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4.4 Reliability and risk profiles</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Fuss and Creutzig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They have six years of PhD, some sort of portfolio modeling, especially portfolios of GGR and SRM as a means to hedge risk, primarily for GGR. Focus on a crucial metric for investors, the permanence of total net CO2 sequestration, since credit for CO2 abatement depends on highly reliable sequestration</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portfolio papers done as well as Quirina’s paper</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95359263"/>
                  </a:ext>
                </a:extLst>
              </a:tr>
              <a:tr h="1330127">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4.5 Portfolios of policy instruments.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Nemet, Sarah Luck, connections to WP6 as well</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Portfolios within the innovation and support process, if you’re trying to support different technologies, how do you ensure your technology policy is robust, also mechanisms of technology push, innovation, demand pull. Patterns of learning and innovation.</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20058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3309263510"/>
              </p:ext>
            </p:extLst>
          </p:nvPr>
        </p:nvGraphicFramePr>
        <p:xfrm>
          <a:off x="104201" y="985126"/>
          <a:ext cx="11953328" cy="3108960"/>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021660">
                  <a:extLst>
                    <a:ext uri="{9D8B030D-6E8A-4147-A177-3AD203B41FA5}">
                      <a16:colId xmlns:a16="http://schemas.microsoft.com/office/drawing/2014/main" val="2181828346"/>
                    </a:ext>
                  </a:extLst>
                </a:gridCol>
                <a:gridCol w="6336704">
                  <a:extLst>
                    <a:ext uri="{9D8B030D-6E8A-4147-A177-3AD203B41FA5}">
                      <a16:colId xmlns:a16="http://schemas.microsoft.com/office/drawing/2014/main" val="2963107864"/>
                    </a:ext>
                  </a:extLst>
                </a:gridCol>
                <a:gridCol w="1642637">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960156">
                <a:tc>
                  <a:txBody>
                    <a:bodyPr/>
                    <a:lstStyle/>
                    <a:p>
                      <a:r>
                        <a:rPr lang="en-US" sz="1200">
                          <a:effectLst/>
                          <a:latin typeface="+mn-lt"/>
                          <a:ea typeface="Times New Roman" panose="02020603050405020304" pitchFamily="18" charset="0"/>
                          <a:cs typeface="Times New Roman" panose="02020603050405020304" pitchFamily="18" charset="0"/>
                        </a:rPr>
                        <a:t>5 Benefits and risks</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5.1 Synergies and tradeoffs with water use and supply, food production, energy access, distributional effects and vulnerable populations, alongside climate change impacts.  </a:t>
                      </a:r>
                      <a:endParaRPr lang="en-GB" sz="1200" b="1" dirty="0">
                        <a:effectLst/>
                        <a:latin typeface="+mn-lt"/>
                        <a:ea typeface="Times New Roman" panose="02020603050405020304" pitchFamily="18" charset="0"/>
                        <a:cs typeface="Times New Roman" panose="02020603050405020304" pitchFamily="18" charset="0"/>
                      </a:endParaRPr>
                    </a:p>
                    <a:p>
                      <a:r>
                        <a:rPr lang="en-US" sz="1200" b="1" dirty="0">
                          <a:effectLst/>
                          <a:latin typeface="+mn-lt"/>
                          <a:ea typeface="Times New Roman" panose="02020603050405020304" pitchFamily="18" charset="0"/>
                          <a:cs typeface="Times New Roman" panose="02020603050405020304" pitchFamily="18" charset="0"/>
                        </a:rPr>
                        <a:t> </a:t>
                      </a:r>
                      <a:endParaRPr lang="en-GB" sz="1200" b="1" dirty="0">
                        <a:effectLst/>
                        <a:latin typeface="+mn-lt"/>
                        <a:ea typeface="Times New Roman" panose="02020603050405020304" pitchFamily="18" charset="0"/>
                        <a:cs typeface="Times New Roman" panose="02020603050405020304" pitchFamily="18" charset="0"/>
                      </a:endParaRPr>
                    </a:p>
                    <a:p>
                      <a:r>
                        <a:rPr lang="en-US" sz="1200" b="1" dirty="0">
                          <a:effectLst/>
                          <a:latin typeface="+mn-lt"/>
                          <a:ea typeface="Times New Roman" panose="02020603050405020304" pitchFamily="18" charset="0"/>
                          <a:cs typeface="Times New Roman" panose="02020603050405020304" pitchFamily="18" charset="0"/>
                        </a:rPr>
                        <a:t>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Riahi, also Sabine Fuss work on biological refugia impacts, Reuben’s work on side effects, IIIASA work on carbon debts</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This WP will use both model-based scenario analysis and expert elicitations to analyze the risks and trade-offs of SRM and GGR options. The model-based analyses will use extended tools surrounding IIASA’s </a:t>
                      </a:r>
                      <a:r>
                        <a:rPr lang="en-US" sz="1200" dirty="0" err="1">
                          <a:effectLst/>
                          <a:latin typeface="+mn-lt"/>
                          <a:ea typeface="Times New Roman" panose="02020603050405020304" pitchFamily="18" charset="0"/>
                          <a:cs typeface="Times New Roman" panose="02020603050405020304" pitchFamily="18" charset="0"/>
                        </a:rPr>
                        <a:t>MESSAGEix</a:t>
                      </a:r>
                      <a:r>
                        <a:rPr lang="en-US" sz="1200" dirty="0">
                          <a:effectLst/>
                          <a:latin typeface="+mn-lt"/>
                          <a:ea typeface="Times New Roman" panose="02020603050405020304" pitchFamily="18" charset="0"/>
                          <a:cs typeface="Times New Roman" panose="02020603050405020304" pitchFamily="18" charset="0"/>
                        </a:rPr>
                        <a:t>-GLOBIOM. A core focus will be on</a:t>
                      </a:r>
                      <a:endParaRPr lang="en-GB"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(1) competition between using land for GGR and for food production (Fujimori et al., 2019), which causes higher food prices and leads to adverse distributional impacts (2) implications on health as a consequence of potential slower emission reductions in the first decades of the century (Li et al., 2019) and of SRM methods themselves (Eastham et al., 2018) (3) consequences on water demand (Parkinson et al., 2019) for the production of biomass and of energy due to the extended use of combustion-based technologies that require cooling</a:t>
                      </a:r>
                      <a:endParaRPr lang="en-GB"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(4) implications for biodiversity through large-scale biomass plantations (5) Technology choices that prevent the application and learning of low carbon energy technologies as society expects that the availability of SRM and GGR later in the century may require less short-term mitigation action; and  (6) Feasibility considerations around the financial transfers towards regions that deploy most of the SRM and GGR technologies (Honegger and Reiner 2018).</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Partially covered in State of CDR, plus Jan S’s biodiversity work, but next big thing IIASA is doing will be fuller portfolio analysis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bl>
          </a:graphicData>
        </a:graphic>
      </p:graphicFrame>
    </p:spTree>
    <p:extLst>
      <p:ext uri="{BB962C8B-B14F-4D97-AF65-F5344CB8AC3E}">
        <p14:creationId xmlns:p14="http://schemas.microsoft.com/office/powerpoint/2010/main" val="2667265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2397694686"/>
              </p:ext>
            </p:extLst>
          </p:nvPr>
        </p:nvGraphicFramePr>
        <p:xfrm>
          <a:off x="104201" y="985129"/>
          <a:ext cx="11953328" cy="5761775"/>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486155">
                  <a:extLst>
                    <a:ext uri="{9D8B030D-6E8A-4147-A177-3AD203B41FA5}">
                      <a16:colId xmlns:a16="http://schemas.microsoft.com/office/drawing/2014/main" val="2963107864"/>
                    </a:ext>
                  </a:extLst>
                </a:gridCol>
                <a:gridCol w="2074685">
                  <a:extLst>
                    <a:ext uri="{9D8B030D-6E8A-4147-A177-3AD203B41FA5}">
                      <a16:colId xmlns:a16="http://schemas.microsoft.com/office/drawing/2014/main" val="1613480451"/>
                    </a:ext>
                  </a:extLst>
                </a:gridCol>
              </a:tblGrid>
              <a:tr h="177345">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4433629">
                <a:tc>
                  <a:txBody>
                    <a:bodyPr/>
                    <a:lstStyle/>
                    <a:p>
                      <a:r>
                        <a:rPr lang="en-US" sz="1200" dirty="0">
                          <a:effectLst/>
                          <a:latin typeface="+mn-lt"/>
                          <a:ea typeface="Times New Roman" panose="02020603050405020304" pitchFamily="18" charset="0"/>
                          <a:cs typeface="Times New Roman" panose="02020603050405020304" pitchFamily="18" charset="0"/>
                        </a:rPr>
                        <a:t>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5.2 Expert elicitation and interviews</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Sovacool</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In parallel to these modelling components, we will conduct a series of expert interviews to elicit the expected risks arising from GGR and SRM deployment, including more extreme (and hence difficult to model) dynamics, such as their geopolitical implications, use as weapons, and so forth.</a:t>
                      </a:r>
                      <a:endParaRPr lang="en-GB"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 </a:t>
                      </a:r>
                      <a:endParaRPr lang="en-GB" sz="1200" dirty="0">
                        <a:effectLst/>
                        <a:latin typeface="+mn-lt"/>
                        <a:ea typeface="Times New Roman" panose="02020603050405020304" pitchFamily="18" charset="0"/>
                        <a:cs typeface="Times New Roman" panose="02020603050405020304" pitchFamily="18" charset="0"/>
                      </a:endParaRPr>
                    </a:p>
                    <a:p>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(various papers)</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95359263"/>
                  </a:ext>
                </a:extLst>
              </a:tr>
              <a:tr h="1145266">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5.3 Synthetic synergies and risks within pathways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Sovacool</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SDG work above will get into tradeoffs with some options, but not explicitly with mitigation, adaptation, etc.  Will also explore synergies and risks between GGR and SRM technologies and across pathways (between mitigation, adaptation, etc.) as well as the risks of “cocktails” of poorly mixed options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Completed (Risk-Risk tradeoffs paper)</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2986348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1226875907"/>
              </p:ext>
            </p:extLst>
          </p:nvPr>
        </p:nvGraphicFramePr>
        <p:xfrm>
          <a:off x="121147" y="1124744"/>
          <a:ext cx="11953328" cy="5362579"/>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210816">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1149924">
                <a:tc>
                  <a:txBody>
                    <a:bodyPr/>
                    <a:lstStyle/>
                    <a:p>
                      <a:r>
                        <a:rPr lang="en-US" sz="1200">
                          <a:effectLst/>
                          <a:latin typeface="+mn-lt"/>
                          <a:ea typeface="Times New Roman" panose="02020603050405020304" pitchFamily="18" charset="0"/>
                          <a:cs typeface="Times New Roman" panose="02020603050405020304" pitchFamily="18" charset="0"/>
                        </a:rPr>
                        <a:t>6 Policy and governance</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n-lt"/>
                          <a:ea typeface="Times New Roman" panose="02020603050405020304" pitchFamily="18" charset="0"/>
                          <a:cs typeface="Times New Roman" panose="02020603050405020304" pitchFamily="18" charset="0"/>
                        </a:rPr>
                        <a:t>6.1 Policy architecture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p>
                      <a:r>
                        <a:rPr lang="en-US" sz="1200" b="1">
                          <a:effectLst/>
                          <a:latin typeface="+mn-lt"/>
                          <a:ea typeface="Times New Roman" panose="02020603050405020304" pitchFamily="18" charset="0"/>
                          <a:cs typeface="Times New Roman" panose="02020603050405020304" pitchFamily="18" charset="0"/>
                        </a:rPr>
                        <a:t> </a:t>
                      </a:r>
                      <a:endParaRPr lang="en-GB" sz="1200" b="1">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Sovacool and Minx, but also links to Sarah Luck’s inventory of policy, and the State of CDR report has sections on policy</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The first part will document the existing policy architecture (policies, laws, regulations, statutes, codes, standards) for GGR and SRM within Europe.  It will look at three different levels of policy: local (sub-national), national, and regional (mostly the European Commission). It will conduct an exhaustive content analysis to categorize and map GGR and SRM policies for all countries located within geographic Europe, from Iceland and the United Kingdom in the West to Russia in the East.</a:t>
                      </a:r>
                      <a:endParaRPr lang="en-GB"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 </a:t>
                      </a:r>
                      <a:endParaRPr lang="en-GB" sz="1200" dirty="0">
                        <a:effectLst/>
                        <a:latin typeface="+mn-lt"/>
                        <a:ea typeface="Times New Roman" panose="02020603050405020304" pitchFamily="18" charset="0"/>
                        <a:cs typeface="Times New Roman" panose="02020603050405020304" pitchFamily="18" charset="0"/>
                      </a:endParaRPr>
                    </a:p>
                    <a:p>
                      <a:r>
                        <a:rPr lang="en-US" sz="1200" dirty="0">
                          <a:effectLst/>
                          <a:latin typeface="+mn-lt"/>
                          <a:ea typeface="Times New Roman" panose="02020603050405020304" pitchFamily="18" charset="0"/>
                          <a:cs typeface="Times New Roman" panose="02020603050405020304" pitchFamily="18" charset="0"/>
                        </a:rPr>
                        <a:t>The literature definitely makes a distinction between policies and regulations (including standards and laws), governance (including treaties and geopolitical concerns), and private sector/subnational actors.  All three themes matter, but we may want to approach them differently in this WP.</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Already have some work on NDCs and net-zero targets, cross cutting policy review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330127">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6.2 Policy narratives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Minx and Sovacool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To examine policy and governance implications we will conduct sentiment analysis of public documents (i.e. parliamentary archives), drawing from approaches such as Tingley and Wagner (2017). Computer-assisted methods can apply discourse analysis at the appropriate level of scale to explore these themes.  Focus on cultural discourse and media narratives. May search European Parliament or United Nations policy discourse only, due to English language restrictions. </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GB" sz="1200" dirty="0">
                          <a:effectLst/>
                          <a:latin typeface="+mn-lt"/>
                          <a:ea typeface="Times New Roman" panose="02020603050405020304" pitchFamily="18" charset="0"/>
                          <a:cs typeface="Times New Roman" panose="02020603050405020304" pitchFamily="18" charset="0"/>
                        </a:rPr>
                        <a:t>Some on policy narratives, discourses of delay</a:t>
                      </a:r>
                    </a:p>
                    <a:p>
                      <a:endParaRPr lang="en-GB" sz="1200" dirty="0">
                        <a:effectLst/>
                        <a:latin typeface="+mn-lt"/>
                        <a:ea typeface="Times New Roman" panose="02020603050405020304" pitchFamily="18" charset="0"/>
                        <a:cs typeface="Times New Roman" panose="02020603050405020304" pitchFamily="18" charset="0"/>
                      </a:endParaRPr>
                    </a:p>
                    <a:p>
                      <a:r>
                        <a:rPr lang="en-GB" sz="1200" dirty="0">
                          <a:effectLst/>
                          <a:latin typeface="+mn-lt"/>
                          <a:ea typeface="Times New Roman" panose="02020603050405020304" pitchFamily="18" charset="0"/>
                          <a:cs typeface="Times New Roman" panose="02020603050405020304" pitchFamily="18" charset="0"/>
                        </a:rPr>
                        <a:t>PIK can do data provision, but Aarhus to consider</a:t>
                      </a:r>
                    </a:p>
                  </a:txBody>
                  <a:tcPr marL="68580" marR="68580" marT="0" marB="0"/>
                </a:tc>
                <a:extLst>
                  <a:ext uri="{0D108BD9-81ED-4DB2-BD59-A6C34878D82A}">
                    <a16:rowId xmlns:a16="http://schemas.microsoft.com/office/drawing/2014/main" val="3695359263"/>
                  </a:ext>
                </a:extLst>
              </a:tr>
              <a:tr h="1330127">
                <a:tc>
                  <a:txBody>
                    <a:bodyPr/>
                    <a:lstStyle/>
                    <a:p>
                      <a:r>
                        <a:rPr lang="en-US" sz="12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n-lt"/>
                          <a:ea typeface="Times New Roman" panose="02020603050405020304" pitchFamily="18" charset="0"/>
                          <a:cs typeface="Times New Roman" panose="02020603050405020304" pitchFamily="18" charset="0"/>
                        </a:rPr>
                        <a:t>6.3 Policy options and policy feasibility </a:t>
                      </a:r>
                      <a:endParaRPr lang="en-GB" sz="12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Sovacool</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n-lt"/>
                          <a:ea typeface="Times New Roman" panose="02020603050405020304" pitchFamily="18" charset="0"/>
                          <a:cs typeface="Times New Roman" panose="02020603050405020304" pitchFamily="18" charset="0"/>
                        </a:rPr>
                        <a:t>Drawing from WP1-WP4, qualitative interviews will be conducted with policymakers to determine which options and scenarios have the greatest political feasibility. To examine the systems of political action behind deployment pathways, a final task will test the resonance of the findings from WPs1-4 with actual policymakers. It will undertake further qualitative expert interviews with policymakers from around the world to better determine which SRM and GGR pathways have the most political legitimacy and feasibility.</a:t>
                      </a:r>
                      <a:endParaRPr lang="en-GB"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n-lt"/>
                          <a:ea typeface="Times New Roman" panose="02020603050405020304" pitchFamily="18" charset="0"/>
                          <a:cs typeface="Times New Roman" panose="02020603050405020304" pitchFamily="18" charset="0"/>
                        </a:rPr>
                        <a:t>Already begun with UPTAKE/ELEVATE interviews, N=92</a:t>
                      </a:r>
                      <a:endParaRPr lang="en-GB" sz="12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284836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713A10F-8B4B-4E8C-81DB-C4C2B3B0715B}"/>
              </a:ext>
            </a:extLst>
          </p:cNvPr>
          <p:cNvSpPr>
            <a:spLocks noGrp="1"/>
          </p:cNvSpPr>
          <p:nvPr>
            <p:ph type="title"/>
          </p:nvPr>
        </p:nvSpPr>
        <p:spPr>
          <a:xfrm>
            <a:off x="117748" y="222251"/>
            <a:ext cx="11251385" cy="766176"/>
          </a:xfrm>
        </p:spPr>
        <p:txBody>
          <a:bodyPr/>
          <a:lstStyle/>
          <a:p>
            <a:r>
              <a:rPr lang="en-US" dirty="0"/>
              <a:t>Tasks and sub-tasks</a:t>
            </a:r>
            <a:endParaRPr lang="en-GB" dirty="0"/>
          </a:p>
        </p:txBody>
      </p:sp>
      <p:sp>
        <p:nvSpPr>
          <p:cNvPr id="9" name="Rectangle 8">
            <a:extLst>
              <a:ext uri="{FF2B5EF4-FFF2-40B4-BE49-F238E27FC236}">
                <a16:creationId xmlns:a16="http://schemas.microsoft.com/office/drawing/2014/main" id="{992BFD04-9006-4EE0-9BC4-9635FD2F43C2}"/>
              </a:ext>
            </a:extLst>
          </p:cNvPr>
          <p:cNvSpPr/>
          <p:nvPr/>
        </p:nvSpPr>
        <p:spPr bwMode="auto">
          <a:xfrm>
            <a:off x="5158308" y="6237312"/>
            <a:ext cx="2376264" cy="398437"/>
          </a:xfrm>
          <a:prstGeom prst="rect">
            <a:avLst/>
          </a:prstGeom>
          <a:solidFill>
            <a:schemeClr val="bg1"/>
          </a:solidFill>
          <a:ln w="1778"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pic>
        <p:nvPicPr>
          <p:cNvPr id="2050" name="Picture 1" descr="image001">
            <a:extLst>
              <a:ext uri="{FF2B5EF4-FFF2-40B4-BE49-F238E27FC236}">
                <a16:creationId xmlns:a16="http://schemas.microsoft.com/office/drawing/2014/main" id="{063F4239-9662-46F7-B51B-4F49813771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3619" y="5768974"/>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4AAD2B03-4615-4B28-9FC1-058C06052F25}"/>
              </a:ext>
            </a:extLst>
          </p:cNvPr>
          <p:cNvGraphicFramePr>
            <a:graphicFrameLocks noGrp="1"/>
          </p:cNvGraphicFramePr>
          <p:nvPr>
            <p:extLst>
              <p:ext uri="{D42A27DB-BD31-4B8C-83A1-F6EECF244321}">
                <p14:modId xmlns:p14="http://schemas.microsoft.com/office/powerpoint/2010/main" val="4085800762"/>
              </p:ext>
            </p:extLst>
          </p:nvPr>
        </p:nvGraphicFramePr>
        <p:xfrm>
          <a:off x="121147" y="1124744"/>
          <a:ext cx="11953328" cy="4215332"/>
        </p:xfrm>
        <a:graphic>
          <a:graphicData uri="http://schemas.openxmlformats.org/drawingml/2006/table">
            <a:tbl>
              <a:tblPr firstRow="1" firstCol="1" bandRow="1">
                <a:tableStyleId>{5C22544A-7EE6-4342-B048-85BDC9FD1C3A}</a:tableStyleId>
              </a:tblPr>
              <a:tblGrid>
                <a:gridCol w="1207287">
                  <a:extLst>
                    <a:ext uri="{9D8B030D-6E8A-4147-A177-3AD203B41FA5}">
                      <a16:colId xmlns:a16="http://schemas.microsoft.com/office/drawing/2014/main" val="4068180309"/>
                    </a:ext>
                  </a:extLst>
                </a:gridCol>
                <a:gridCol w="1745040">
                  <a:extLst>
                    <a:ext uri="{9D8B030D-6E8A-4147-A177-3AD203B41FA5}">
                      <a16:colId xmlns:a16="http://schemas.microsoft.com/office/drawing/2014/main" val="2177071323"/>
                    </a:ext>
                  </a:extLst>
                </a:gridCol>
                <a:gridCol w="1440161">
                  <a:extLst>
                    <a:ext uri="{9D8B030D-6E8A-4147-A177-3AD203B41FA5}">
                      <a16:colId xmlns:a16="http://schemas.microsoft.com/office/drawing/2014/main" val="2181828346"/>
                    </a:ext>
                  </a:extLst>
                </a:gridCol>
                <a:gridCol w="5210816">
                  <a:extLst>
                    <a:ext uri="{9D8B030D-6E8A-4147-A177-3AD203B41FA5}">
                      <a16:colId xmlns:a16="http://schemas.microsoft.com/office/drawing/2014/main" val="2963107864"/>
                    </a:ext>
                  </a:extLst>
                </a:gridCol>
                <a:gridCol w="2350024">
                  <a:extLst>
                    <a:ext uri="{9D8B030D-6E8A-4147-A177-3AD203B41FA5}">
                      <a16:colId xmlns:a16="http://schemas.microsoft.com/office/drawing/2014/main" val="1613480451"/>
                    </a:ext>
                  </a:extLst>
                </a:gridCol>
              </a:tblGrid>
              <a:tr h="191972">
                <a:tc>
                  <a:txBody>
                    <a:bodyPr/>
                    <a:lstStyle/>
                    <a:p>
                      <a:r>
                        <a:rPr lang="en-US" sz="1200" dirty="0">
                          <a:effectLst/>
                          <a:latin typeface="+mn-lt"/>
                        </a:rPr>
                        <a:t>WP</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Task(s) and method(s)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Lead(s)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a:effectLst/>
                          <a:latin typeface="+mn-lt"/>
                        </a:rPr>
                        <a:t>Output(s) and Deliverables</a:t>
                      </a:r>
                      <a:endParaRPr lang="en-GB" sz="1200">
                        <a:effectLst/>
                        <a:latin typeface="+mn-lt"/>
                        <a:ea typeface="Times New Roman" panose="02020603050405020304" pitchFamily="18" charset="0"/>
                        <a:cs typeface="Times New Roman" panose="02020603050405020304" pitchFamily="18" charset="0"/>
                      </a:endParaRPr>
                    </a:p>
                  </a:txBody>
                  <a:tcPr marL="36009" marR="36009" marT="0" marB="0"/>
                </a:tc>
                <a:tc>
                  <a:txBody>
                    <a:bodyPr/>
                    <a:lstStyle/>
                    <a:p>
                      <a:r>
                        <a:rPr lang="en-US" sz="1200" dirty="0">
                          <a:effectLst/>
                          <a:latin typeface="+mn-lt"/>
                          <a:ea typeface="Times New Roman" panose="02020603050405020304" pitchFamily="18" charset="0"/>
                          <a:cs typeface="Times New Roman" panose="02020603050405020304" pitchFamily="18" charset="0"/>
                        </a:rPr>
                        <a:t>Update (September 2025)</a:t>
                      </a:r>
                      <a:endParaRPr lang="en-GB" sz="1200" dirty="0">
                        <a:effectLst/>
                        <a:latin typeface="+mn-lt"/>
                        <a:ea typeface="Times New Roman" panose="02020603050405020304" pitchFamily="18" charset="0"/>
                        <a:cs typeface="Times New Roman" panose="02020603050405020304" pitchFamily="18" charset="0"/>
                      </a:endParaRPr>
                    </a:p>
                  </a:txBody>
                  <a:tcPr marL="36009" marR="36009" marT="0" marB="0"/>
                </a:tc>
                <a:extLst>
                  <a:ext uri="{0D108BD9-81ED-4DB2-BD59-A6C34878D82A}">
                    <a16:rowId xmlns:a16="http://schemas.microsoft.com/office/drawing/2014/main" val="1540201020"/>
                  </a:ext>
                </a:extLst>
              </a:tr>
              <a:tr h="960156">
                <a:tc>
                  <a:txBody>
                    <a:bodyPr/>
                    <a:lstStyle/>
                    <a:p>
                      <a:r>
                        <a:rPr lang="en-US" sz="1200">
                          <a:effectLst/>
                          <a:latin typeface="+mj-lt"/>
                          <a:ea typeface="Times New Roman" panose="02020603050405020304" pitchFamily="18" charset="0"/>
                          <a:cs typeface="Times New Roman" panose="02020603050405020304" pitchFamily="18" charset="0"/>
                        </a:rPr>
                        <a:t>7 Synthesis</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j-lt"/>
                          <a:ea typeface="Times New Roman" panose="02020603050405020304" pitchFamily="18" charset="0"/>
                          <a:cs typeface="Times New Roman" panose="02020603050405020304" pitchFamily="18" charset="0"/>
                        </a:rPr>
                        <a:t>7.1 Technological learning, diffusion and adoption, or socio-technical transitions</a:t>
                      </a:r>
                      <a:endParaRPr lang="en-GB" sz="1200" b="1"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j-lt"/>
                          <a:ea typeface="Times New Roman" panose="02020603050405020304" pitchFamily="18" charset="0"/>
                          <a:cs typeface="Times New Roman" panose="02020603050405020304" pitchFamily="18" charset="0"/>
                        </a:rPr>
                        <a:t>All, including State of CDR Report</a:t>
                      </a:r>
                      <a:endParaRPr lang="en-GB" sz="12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j-lt"/>
                          <a:ea typeface="Times New Roman" panose="02020603050405020304" pitchFamily="18" charset="0"/>
                          <a:cs typeface="Times New Roman" panose="02020603050405020304" pitchFamily="18" charset="0"/>
                        </a:rPr>
                        <a:t>Here we integrate the assessment of both technology-push and demand-pull factors: technology status and readiness as well as portfolio strategies (WPs 1 &amp; 4), the coordination of GGR with other technologies and mitigation options (WP2), and current policy contexts around GGR (WP6). The expected outcome is to establish, for each GGR technology, potential rates of diffusion in Europe and barriers thereof.  </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j-lt"/>
                          <a:ea typeface="Times New Roman" panose="02020603050405020304" pitchFamily="18" charset="0"/>
                          <a:cs typeface="Times New Roman" panose="02020603050405020304" pitchFamily="18" charset="0"/>
                        </a:rPr>
                        <a:t>Ongoing</a:t>
                      </a:r>
                      <a:endParaRPr lang="en-GB" sz="1200" dirty="0">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0121072"/>
                  </a:ext>
                </a:extLst>
              </a:tr>
              <a:tr h="1330127">
                <a:tc>
                  <a:txBody>
                    <a:bodyPr/>
                    <a:lstStyle/>
                    <a:p>
                      <a:r>
                        <a:rPr lang="en-US" sz="1200">
                          <a:effectLst/>
                          <a:latin typeface="+mj-lt"/>
                          <a:ea typeface="Times New Roman" panose="02020603050405020304" pitchFamily="18" charset="0"/>
                          <a:cs typeface="Times New Roman" panose="02020603050405020304" pitchFamily="18" charset="0"/>
                        </a:rPr>
                        <a:t> </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a:effectLst/>
                          <a:latin typeface="+mj-lt"/>
                          <a:ea typeface="Times New Roman" panose="02020603050405020304" pitchFamily="18" charset="0"/>
                          <a:cs typeface="Times New Roman" panose="02020603050405020304" pitchFamily="18" charset="0"/>
                        </a:rPr>
                        <a:t>7.2 Risk management and ethical deployment </a:t>
                      </a:r>
                      <a:endParaRPr lang="en-GB" sz="1200" b="1">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j-lt"/>
                          <a:ea typeface="Times New Roman" panose="02020603050405020304" pitchFamily="18" charset="0"/>
                          <a:cs typeface="Times New Roman" panose="02020603050405020304" pitchFamily="18" charset="0"/>
                        </a:rPr>
                        <a:t>All</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j-lt"/>
                          <a:ea typeface="Times New Roman" panose="02020603050405020304" pitchFamily="18" charset="0"/>
                          <a:cs typeface="Times New Roman" panose="02020603050405020304" pitchFamily="18" charset="0"/>
                        </a:rPr>
                        <a:t>We will draw together aspects of risk management addressed in various segments of the project. In particular, our synthetic research will integrate results on regional siting constraints (WP1), public knowledge on technology risks (WP3), expert knowledge on deployment and extreme risks (WP5), and possible risk hedging strategies using portfolios of technologies (WP6). Together these will bring a new level of detail to contemporary discussions on the ethical use of GGRs as a climate mitigation strategy (Lenzi et al. 2018).  </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j-lt"/>
                          <a:ea typeface="Times New Roman" panose="02020603050405020304" pitchFamily="18" charset="0"/>
                          <a:cs typeface="Times New Roman" panose="02020603050405020304" pitchFamily="18" charset="0"/>
                        </a:rPr>
                        <a:t>Ongoing</a:t>
                      </a:r>
                      <a:endParaRPr lang="en-GB" sz="1200" dirty="0">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95359263"/>
                  </a:ext>
                </a:extLst>
              </a:tr>
              <a:tr h="1330127">
                <a:tc>
                  <a:txBody>
                    <a:bodyPr/>
                    <a:lstStyle/>
                    <a:p>
                      <a:r>
                        <a:rPr lang="en-US" sz="1200">
                          <a:effectLst/>
                          <a:latin typeface="+mj-lt"/>
                          <a:ea typeface="Times New Roman" panose="02020603050405020304" pitchFamily="18" charset="0"/>
                          <a:cs typeface="Times New Roman" panose="02020603050405020304" pitchFamily="18" charset="0"/>
                        </a:rPr>
                        <a:t> </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b="1" dirty="0">
                          <a:effectLst/>
                          <a:latin typeface="+mj-lt"/>
                          <a:ea typeface="Times New Roman" panose="02020603050405020304" pitchFamily="18" charset="0"/>
                          <a:cs typeface="Times New Roman" panose="02020603050405020304" pitchFamily="18" charset="0"/>
                        </a:rPr>
                        <a:t>7.3 Political economy sand justice </a:t>
                      </a:r>
                      <a:endParaRPr lang="en-GB" sz="1200" b="1"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j-lt"/>
                          <a:ea typeface="Times New Roman" panose="02020603050405020304" pitchFamily="18" charset="0"/>
                          <a:cs typeface="Times New Roman" panose="02020603050405020304" pitchFamily="18" charset="0"/>
                        </a:rPr>
                        <a:t>All</a:t>
                      </a:r>
                      <a:endParaRPr lang="en-GB" sz="12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a:effectLst/>
                          <a:latin typeface="+mj-lt"/>
                          <a:ea typeface="Times New Roman" panose="02020603050405020304" pitchFamily="18" charset="0"/>
                          <a:cs typeface="Times New Roman" panose="02020603050405020304" pitchFamily="18" charset="0"/>
                        </a:rPr>
                        <a:t>We will address the political economy and justice aspects of upscaling GGR technologies – a topic that has received very little treatment to date. Which countries and regions will host these technologies (WP1)? What preferences do the public have for them (WP3)? Who owns and will benefit from the technology patents (WP4)? And how are risks differentiated across various social groups (prior cross-cutting topic)? Understanding these questions will be crucial for alleviating distributional concerns and directly addressing them in the design of policies</a:t>
                      </a:r>
                      <a:endParaRPr lang="en-GB" sz="12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r>
                        <a:rPr lang="en-US" sz="1200" dirty="0">
                          <a:effectLst/>
                          <a:latin typeface="+mj-lt"/>
                          <a:ea typeface="Times New Roman" panose="02020603050405020304" pitchFamily="18" charset="0"/>
                          <a:cs typeface="Times New Roman" panose="02020603050405020304" pitchFamily="18" charset="0"/>
                        </a:rPr>
                        <a:t>Ongoing</a:t>
                      </a:r>
                      <a:endParaRPr lang="en-GB" sz="1200" dirty="0">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45590907"/>
                  </a:ext>
                </a:extLst>
              </a:tr>
            </a:tbl>
          </a:graphicData>
        </a:graphic>
      </p:graphicFrame>
    </p:spTree>
    <p:extLst>
      <p:ext uri="{BB962C8B-B14F-4D97-AF65-F5344CB8AC3E}">
        <p14:creationId xmlns:p14="http://schemas.microsoft.com/office/powerpoint/2010/main" val="21717145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LAFYSLIDEID" val="636240379814403676"/>
</p:tagLst>
</file>

<file path=ppt/theme/theme1.xml><?xml version="1.0" encoding="utf-8"?>
<a:theme xmlns:a="http://schemas.openxmlformats.org/drawingml/2006/main" name="BSS 16:9">
  <a:themeElements>
    <a:clrScheme name="AU_Blue">
      <a:dk1>
        <a:srgbClr val="000000"/>
      </a:dk1>
      <a:lt1>
        <a:srgbClr val="FFFFFF"/>
      </a:lt1>
      <a:dk2>
        <a:srgbClr val="002546"/>
      </a:dk2>
      <a:lt2>
        <a:srgbClr val="002546"/>
      </a:lt2>
      <a:accent1>
        <a:srgbClr val="0A1439"/>
      </a:accent1>
      <a:accent2>
        <a:srgbClr val="183D83"/>
      </a:accent2>
      <a:accent3>
        <a:srgbClr val="87D1F4"/>
      </a:accent3>
      <a:accent4>
        <a:srgbClr val="33525F"/>
      </a:accent4>
      <a:accent5>
        <a:srgbClr val="548195"/>
      </a:accent5>
      <a:accent6>
        <a:srgbClr val="C6C6C6"/>
      </a:accent6>
      <a:hlink>
        <a:srgbClr val="03428E"/>
      </a:hlink>
      <a:folHlink>
        <a:srgbClr val="03428E"/>
      </a:folHlink>
    </a:clrScheme>
    <a:fontScheme name="AU Passata">
      <a:majorFont>
        <a:latin typeface="AU Passata"/>
        <a:ea typeface=""/>
        <a:cs typeface=""/>
      </a:majorFont>
      <a:minorFont>
        <a:latin typeface="AU Passat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1778" cap="flat" cmpd="sng" algn="ctr">
          <a:solidFill>
            <a:schemeClr val="accent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1" fontAlgn="base" latinLnBrk="0" hangingPunct="1">
          <a:lnSpc>
            <a:spcPct val="95000"/>
          </a:lnSpc>
          <a:spcBef>
            <a:spcPct val="0"/>
          </a:spcBef>
          <a:spcAft>
            <a:spcPct val="0"/>
          </a:spcAft>
          <a:buClrTx/>
          <a:buSzTx/>
          <a:buFont typeface="AU Passata" pitchFamily="34" charset="0"/>
          <a:buNone/>
          <a:tabLst/>
          <a:defRPr kumimoji="0" sz="1600" b="0" i="0" u="none" strike="noStrike" cap="none" normalizeH="0" baseline="0" dirty="0" err="1">
            <a:ln>
              <a:noFill/>
            </a:ln>
            <a:solidFill>
              <a:schemeClr val="bg1"/>
            </a:solidFill>
            <a:effectLst/>
            <a:latin typeface="AU Passata" pitchFamily="34" charset="0"/>
          </a:defRPr>
        </a:defPPr>
      </a:lstStyle>
    </a:spDef>
    <a:lnDef>
      <a:spPr bwMode="auto">
        <a:xfrm>
          <a:off x="0" y="0"/>
          <a:ext cx="1" cy="1"/>
        </a:xfrm>
        <a:custGeom>
          <a:avLst/>
          <a:gdLst/>
          <a:ahLst/>
          <a:cxnLst/>
          <a:rect l="0" t="0" r="0" b="0"/>
          <a:pathLst/>
        </a:custGeom>
        <a:solidFill>
          <a:schemeClr val="accent2"/>
        </a:solidFill>
        <a:ln w="1778" cap="flat" cmpd="sng" algn="ctr">
          <a:solidFill>
            <a:schemeClr val="accent2"/>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ts val="3600"/>
          </a:lnSpc>
          <a:spcBef>
            <a:spcPct val="0"/>
          </a:spcBef>
          <a:spcAft>
            <a:spcPct val="0"/>
          </a:spcAft>
          <a:buClrTx/>
          <a:buSzTx/>
          <a:buFont typeface="AU Passata" pitchFamily="34" charset="0"/>
          <a:buNone/>
          <a:tabLst/>
          <a:defRPr kumimoji="0" lang="en-US" sz="3600" b="0" i="0" u="none" strike="noStrike" cap="none" normalizeH="0" baseline="0">
            <a:ln>
              <a:noFill/>
            </a:ln>
            <a:solidFill>
              <a:schemeClr val="tx1"/>
            </a:solidFill>
            <a:effectLst/>
            <a:latin typeface="AU Passata" pitchFamily="34" charset="0"/>
          </a:defRPr>
        </a:defPPr>
      </a:lstStyle>
    </a:lnDef>
    <a:txDef>
      <a:spPr>
        <a:noFill/>
      </a:spPr>
      <a:bodyPr wrap="square" lIns="0" tIns="0" rIns="0" bIns="0" rtlCol="0">
        <a:spAutoFit/>
      </a:bodyPr>
      <a:lstStyle>
        <a:defPPr>
          <a:lnSpc>
            <a:spcPct val="95000"/>
          </a:lnSpc>
          <a:defRPr sz="1600" dirty="0">
            <a:latin typeface="+mn-lt"/>
          </a:defRPr>
        </a:defPPr>
      </a:lstStyle>
    </a:txDef>
  </a:objectDefaults>
  <a:extraClrSchemeLst/>
  <a:extLst>
    <a:ext uri="{05A4C25C-085E-4340-85A3-A5531E510DB2}">
      <thm15:themeFamily xmlns:thm15="http://schemas.microsoft.com/office/thememl/2012/main" name="AU PowerPoint Template 16-9.potx" id="{7A6F7BDC-B87C-43B1-A03F-8FC29EB8E4AA}" vid="{0342C178-0357-4DD1-B9D7-A15D067ACA9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2758</Words>
  <Application>Microsoft Office PowerPoint</Application>
  <PresentationFormat>Custom</PresentationFormat>
  <Paragraphs>201</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Georgia</vt:lpstr>
      <vt:lpstr>AU Passata</vt:lpstr>
      <vt:lpstr>Calibri</vt:lpstr>
      <vt:lpstr>Arial</vt:lpstr>
      <vt:lpstr>Times New Roman</vt:lpstr>
      <vt:lpstr>AU Passata Light</vt:lpstr>
      <vt:lpstr>BSS 16:9</vt:lpstr>
      <vt:lpstr>Update &amp; Overview of deliverables  </vt:lpstr>
      <vt:lpstr>Tasks and sub-tasks</vt:lpstr>
      <vt:lpstr>Tasks and sub-tasks</vt:lpstr>
      <vt:lpstr>Tasks and sub-tasks</vt:lpstr>
      <vt:lpstr>Tasks and sub-tasks</vt:lpstr>
      <vt:lpstr>Tasks and sub-tasks</vt:lpstr>
      <vt:lpstr>Tasks and sub-tasks</vt:lpstr>
      <vt:lpstr>Tasks and sub-tasks</vt:lpstr>
      <vt:lpstr>Tasks and sub-tasks</vt:lpstr>
      <vt:lpstr>Tasks and sub-tasks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Benjamin Sovacool</cp:lastModifiedBy>
  <cp:revision>10</cp:revision>
  <dcterms:created xsi:type="dcterms:W3CDTF">2020-09-08T06:22:56Z</dcterms:created>
  <dcterms:modified xsi:type="dcterms:W3CDTF">2025-09-01T09:07:26Z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013f521-439d-4e48-8e98-41ab6c596aa7_Enabled">
    <vt:lpwstr>true</vt:lpwstr>
  </property>
  <property fmtid="{D5CDD505-2E9C-101B-9397-08002B2CF9AE}" pid="3" name="MSIP_Label_6013f521-439d-4e48-8e98-41ab6c596aa7_SetDate">
    <vt:lpwstr>2020-09-08T06:26:35Z</vt:lpwstr>
  </property>
  <property fmtid="{D5CDD505-2E9C-101B-9397-08002B2CF9AE}" pid="4" name="MSIP_Label_6013f521-439d-4e48-8e98-41ab6c596aa7_Method">
    <vt:lpwstr>Standard</vt:lpwstr>
  </property>
  <property fmtid="{D5CDD505-2E9C-101B-9397-08002B2CF9AE}" pid="5" name="MSIP_Label_6013f521-439d-4e48-8e98-41ab6c596aa7_Name">
    <vt:lpwstr>6013f521-439d-4e48-8e98-41ab6c596aa7</vt:lpwstr>
  </property>
  <property fmtid="{D5CDD505-2E9C-101B-9397-08002B2CF9AE}" pid="6" name="MSIP_Label_6013f521-439d-4e48-8e98-41ab6c596aa7_SiteId">
    <vt:lpwstr>12f921d8-f30d-4596-a652-7045b338485a</vt:lpwstr>
  </property>
  <property fmtid="{D5CDD505-2E9C-101B-9397-08002B2CF9AE}" pid="7" name="MSIP_Label_6013f521-439d-4e48-8e98-41ab6c596aa7_ActionId">
    <vt:lpwstr>244756aa-4e39-4d0d-a870-38eb14777415</vt:lpwstr>
  </property>
  <property fmtid="{D5CDD505-2E9C-101B-9397-08002B2CF9AE}" pid="8" name="MSIP_Label_6013f521-439d-4e48-8e98-41ab6c596aa7_ContentBits">
    <vt:lpwstr>0</vt:lpwstr>
  </property>
</Properties>
</file>