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86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412" autoAdjust="0"/>
  </p:normalViewPr>
  <p:slideViewPr>
    <p:cSldViewPr snapToGrid="0">
      <p:cViewPr varScale="1">
        <p:scale>
          <a:sx n="85" d="100"/>
          <a:sy n="85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DC6F5-884D-4810-BBF7-9B226C66309D}" type="datetimeFigureOut">
              <a:rPr lang="es-ES" smtClean="0"/>
              <a:t>16/10/2025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021B6-E5D4-4142-BFEF-F4AAD578C1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328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hyperlink" Target="mailto:dangom@cartif.es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2.jpeg"/><Relationship Id="rId4" Type="http://schemas.openxmlformats.org/officeDocument/2006/relationships/hyperlink" Target="mailto:aniren@cartif.es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92611"/>
              <a:gd name="adj2" fmla="val 540798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423843"/>
              <a:gd name="adj2" fmla="val 511165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upo 3">
            <a:extLst>
              <a:ext uri="{FF2B5EF4-FFF2-40B4-BE49-F238E27FC236}">
                <a16:creationId xmlns:a16="http://schemas.microsoft.com/office/drawing/2014/main" id="{85C851FD-519C-198E-A3AA-5C105E23639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3215" y="6361300"/>
            <a:ext cx="4839386" cy="335955"/>
            <a:chOff x="598090" y="6200655"/>
            <a:chExt cx="4839945" cy="335772"/>
          </a:xfrm>
        </p:grpSpPr>
        <p:pic>
          <p:nvPicPr>
            <p:cNvPr id="4" name="Imagen 11">
              <a:extLst>
                <a:ext uri="{FF2B5EF4-FFF2-40B4-BE49-F238E27FC236}">
                  <a16:creationId xmlns:a16="http://schemas.microsoft.com/office/drawing/2014/main" id="{561BA618-109C-62B4-C830-3621D4AAF9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CuadroTexto 6">
              <a:extLst>
                <a:ext uri="{FF2B5EF4-FFF2-40B4-BE49-F238E27FC236}">
                  <a16:creationId xmlns:a16="http://schemas.microsoft.com/office/drawing/2014/main" id="{9F3C8EE7-B34A-6B1A-C8F5-D80F10C1B0D2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2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6" y="478974"/>
            <a:ext cx="2101461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69929"/>
              <a:gd name="adj2" fmla="val 5407988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331310"/>
              <a:gd name="adj2" fmla="val 5064143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49B72F3B-8303-C93E-3CAF-8EAD1782CE1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5744" y="6388196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9DE39CAE-753F-A272-0790-A0F4D00D92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10FAEC50-B0DE-00AA-506F-60C143980513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03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+mj-lt"/>
              </a:rPr>
              <a:t>WP2 / T2.1 Experiments scenarios &amp; expectations</a:t>
            </a:r>
            <a:endParaRPr lang="sr-Latn-RS" sz="44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 dirty="0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Place the text #2 here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64A901-7054-3B16-0F29-81B06E35F6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77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 dirty="0">
                <a:latin typeface="+mj-lt"/>
              </a:rPr>
              <a:t>Big important title goes </a:t>
            </a:r>
            <a:r>
              <a:rPr lang="sr-Latn-RS" sz="4400" dirty="0">
                <a:solidFill>
                  <a:schemeClr val="tx2"/>
                </a:solidFill>
                <a:latin typeface="+mj-lt"/>
              </a:rPr>
              <a:t>here.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 dirty="0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Place the text #2 here</a:t>
            </a:r>
          </a:p>
        </p:txBody>
      </p:sp>
    </p:spTree>
    <p:extLst>
      <p:ext uri="{BB962C8B-B14F-4D97-AF65-F5344CB8AC3E}">
        <p14:creationId xmlns:p14="http://schemas.microsoft.com/office/powerpoint/2010/main" val="1903034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27D596-5E2B-F946-2687-07AAD8F0E27B}"/>
              </a:ext>
            </a:extLst>
          </p:cNvPr>
          <p:cNvCxnSpPr/>
          <p:nvPr userDrawn="1"/>
        </p:nvCxnSpPr>
        <p:spPr>
          <a:xfrm>
            <a:off x="1209368" y="0"/>
            <a:ext cx="0" cy="300867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E40DAF3-7822-7AD3-3DED-BDAFEA357323}"/>
              </a:ext>
            </a:extLst>
          </p:cNvPr>
          <p:cNvSpPr/>
          <p:nvPr userDrawn="1"/>
        </p:nvSpPr>
        <p:spPr>
          <a:xfrm>
            <a:off x="732503" y="2998839"/>
            <a:ext cx="953729" cy="953729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2800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723AF8-DD21-8916-E6CC-FE02B7D8E1B4}"/>
              </a:ext>
            </a:extLst>
          </p:cNvPr>
          <p:cNvCxnSpPr>
            <a:cxnSpLocks/>
          </p:cNvCxnSpPr>
          <p:nvPr userDrawn="1"/>
        </p:nvCxnSpPr>
        <p:spPr>
          <a:xfrm>
            <a:off x="1209367" y="3952568"/>
            <a:ext cx="0" cy="290543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A59699BB-C0B1-C82E-2CC6-CAAEDBD27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20" y="837073"/>
            <a:ext cx="8797412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0BE0D02-DABE-2158-8D08-9606CDB3FA3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63097" y="2232383"/>
            <a:ext cx="8819228" cy="15525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just">
              <a:buNone/>
              <a:defRPr sz="200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r-Latn-RS" dirty="0"/>
              <a:t>Enter your paragraph text here.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AB6D8E-DCC2-351C-6210-093D7B82C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71929" y="11321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77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B8BAEB4-F6F7-505A-0A49-D6F7BF49D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867"/>
            <a:ext cx="4610493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CD5310-1CE5-5F42-251A-F0ED870AD8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491999"/>
            <a:ext cx="7268852" cy="10336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Your paragraph text goes here.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E2C6C1-58AF-58F7-6522-311279BAE5BA}"/>
              </a:ext>
            </a:extLst>
          </p:cNvPr>
          <p:cNvSpPr/>
          <p:nvPr userDrawn="1"/>
        </p:nvSpPr>
        <p:spPr>
          <a:xfrm>
            <a:off x="838200" y="3714161"/>
            <a:ext cx="10483392" cy="24415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8FE9CD4-EF83-CEDA-9DBA-685395B8DE3E}"/>
              </a:ext>
            </a:extLst>
          </p:cNvPr>
          <p:cNvGrpSpPr/>
          <p:nvPr userDrawn="1"/>
        </p:nvGrpSpPr>
        <p:grpSpPr>
          <a:xfrm>
            <a:off x="1206630" y="3998652"/>
            <a:ext cx="2611225" cy="463600"/>
            <a:chOff x="1140643" y="3998652"/>
            <a:chExt cx="2611225" cy="46360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B5659F7-8E6E-0933-1C2E-56AC24B8E886}"/>
                </a:ext>
              </a:extLst>
            </p:cNvPr>
            <p:cNvSpPr txBox="1"/>
            <p:nvPr userDrawn="1"/>
          </p:nvSpPr>
          <p:spPr>
            <a:xfrm>
              <a:off x="1140643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01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6547275-906C-0359-A121-C28F630C472B}"/>
                </a:ext>
              </a:extLst>
            </p:cNvPr>
            <p:cNvCxnSpPr/>
            <p:nvPr userDrawn="1"/>
          </p:nvCxnSpPr>
          <p:spPr>
            <a:xfrm>
              <a:off x="1234911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1D3E23-3549-F1B1-6245-59E5F5B2A278}"/>
              </a:ext>
            </a:extLst>
          </p:cNvPr>
          <p:cNvGrpSpPr/>
          <p:nvPr userDrawn="1"/>
        </p:nvGrpSpPr>
        <p:grpSpPr>
          <a:xfrm>
            <a:off x="4708295" y="3998652"/>
            <a:ext cx="2611225" cy="463600"/>
            <a:chOff x="4878370" y="3998652"/>
            <a:chExt cx="2611225" cy="46360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AAF5AED-9BF2-F914-B68D-DAF46E97CD80}"/>
                </a:ext>
              </a:extLst>
            </p:cNvPr>
            <p:cNvSpPr txBox="1"/>
            <p:nvPr userDrawn="1"/>
          </p:nvSpPr>
          <p:spPr>
            <a:xfrm>
              <a:off x="4878370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02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D8BC51-2D19-FAFB-184E-D81A29EF9105}"/>
                </a:ext>
              </a:extLst>
            </p:cNvPr>
            <p:cNvCxnSpPr/>
            <p:nvPr userDrawn="1"/>
          </p:nvCxnSpPr>
          <p:spPr>
            <a:xfrm>
              <a:off x="4972638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754A0C6-DF52-989C-8C18-6D35168AC829}"/>
              </a:ext>
            </a:extLst>
          </p:cNvPr>
          <p:cNvGrpSpPr/>
          <p:nvPr userDrawn="1"/>
        </p:nvGrpSpPr>
        <p:grpSpPr>
          <a:xfrm>
            <a:off x="8209960" y="3984859"/>
            <a:ext cx="2611225" cy="463600"/>
            <a:chOff x="8143973" y="3984859"/>
            <a:chExt cx="2611225" cy="46360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CD7272-C148-1420-BFB7-B1B34E9D6837}"/>
                </a:ext>
              </a:extLst>
            </p:cNvPr>
            <p:cNvSpPr txBox="1"/>
            <p:nvPr userDrawn="1"/>
          </p:nvSpPr>
          <p:spPr>
            <a:xfrm>
              <a:off x="8143973" y="3984859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03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8111762-ED6B-071C-7D5D-BC0C4279C55C}"/>
                </a:ext>
              </a:extLst>
            </p:cNvPr>
            <p:cNvCxnSpPr/>
            <p:nvPr userDrawn="1"/>
          </p:nvCxnSpPr>
          <p:spPr>
            <a:xfrm>
              <a:off x="8238241" y="4448459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97B552A-DCB9-D706-0905-D96588E20A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00163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8F2220FA-B1AC-0D7F-F593-24599B320E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21008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9">
            <a:extLst>
              <a:ext uri="{FF2B5EF4-FFF2-40B4-BE49-F238E27FC236}">
                <a16:creationId xmlns:a16="http://schemas.microsoft.com/office/drawing/2014/main" id="{FFFACE76-3FD8-9804-B675-54A8A9E63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41853" y="4609137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8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7B623F-B625-D2B2-F175-C51E209EE3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-1"/>
            <a:ext cx="12192000" cy="16906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9231B-AB04-B192-226D-54A8D5C25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33" y="182561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4E85597-93F8-3637-EBD8-4446CBDDF3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88" y="1781175"/>
            <a:ext cx="10515600" cy="41671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</a:t>
            </a:r>
            <a:r>
              <a:rPr lang="sr-Latn-RS" dirty="0"/>
              <a:t>add subtitle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F29156-D8CF-6D26-69B3-D435563B796E}"/>
              </a:ext>
            </a:extLst>
          </p:cNvPr>
          <p:cNvSpPr/>
          <p:nvPr userDrawn="1"/>
        </p:nvSpPr>
        <p:spPr>
          <a:xfrm>
            <a:off x="10240651" y="5410985"/>
            <a:ext cx="3902697" cy="3902697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9304BB-C7BF-0687-7362-42D10A855270}"/>
              </a:ext>
            </a:extLst>
          </p:cNvPr>
          <p:cNvSpPr/>
          <p:nvPr userDrawn="1"/>
        </p:nvSpPr>
        <p:spPr>
          <a:xfrm>
            <a:off x="11342802" y="4344971"/>
            <a:ext cx="2132028" cy="2132028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1DFFD2-E5B5-319B-DECC-4E8A156C6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0760" y="182561"/>
            <a:ext cx="1089582" cy="27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9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057AD4-C7FE-65F8-ABF8-8188B56DF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0486" y="2027614"/>
            <a:ext cx="3638550" cy="4339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Topic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20E9A4-E303-B109-8CA4-519A64EF32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0486" y="2489887"/>
            <a:ext cx="4015720" cy="7529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r-Latn-RS" dirty="0"/>
              <a:t>Here goes the main title of slide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7C0152B-2988-A213-8669-B8F252B4130C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6264400" y="476405"/>
            <a:ext cx="4145378" cy="4142110"/>
            <a:chOff x="6264400" y="476405"/>
            <a:chExt cx="4145378" cy="4142110"/>
          </a:xfrm>
        </p:grpSpPr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DF01EE3B-1FC3-3090-3FDD-9D2E926675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8209115">
              <a:off x="6276931" y="465724"/>
              <a:ext cx="4122166" cy="4143528"/>
            </a:xfrm>
            <a:prstGeom prst="arc">
              <a:avLst>
                <a:gd name="adj1" fmla="val 16433973"/>
                <a:gd name="adj2" fmla="val 4342242"/>
              </a:avLst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Latn-R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112E60A-E900-98BB-BA4A-4042E66F4202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6264400" y="481485"/>
              <a:ext cx="4137030" cy="4137030"/>
              <a:chOff x="6264400" y="481485"/>
              <a:chExt cx="4137030" cy="413703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2C225442-F36E-9193-1E37-9402EF2BB3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 userDrawn="1"/>
            </p:nvSpPr>
            <p:spPr>
              <a:xfrm rot="497976">
                <a:off x="6264400" y="481485"/>
                <a:ext cx="4137030" cy="4137030"/>
              </a:xfrm>
              <a:prstGeom prst="ellipse">
                <a:avLst/>
              </a:pr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82000">
                      <a:srgbClr val="2E6E65"/>
                    </a:gs>
                    <a:gs pos="100000">
                      <a:srgbClr val="2E6E65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r-Latn-RS" dirty="0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F13681E0-1444-695A-30BF-68A402FB6385}"/>
                  </a:ext>
                </a:extLst>
              </p:cNvPr>
              <p:cNvGrpSpPr>
                <a:grpSpLocks noGrp="1" noUngrp="1" noRot="1" noMove="1" noResize="1"/>
              </p:cNvGrpSpPr>
              <p:nvPr userDrawn="1"/>
            </p:nvGrpSpPr>
            <p:grpSpPr>
              <a:xfrm>
                <a:off x="6652474" y="894434"/>
                <a:ext cx="3360878" cy="3351338"/>
                <a:chOff x="6652474" y="894434"/>
                <a:chExt cx="3360878" cy="3351338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43DAF164-0F30-99E3-FA07-6BB6CFB04F2F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6677347" y="894434"/>
                  <a:ext cx="3311133" cy="3311133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B6F65FDA-A1AE-B965-6BAF-44379995E29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044841" y="1261928"/>
                  <a:ext cx="2576144" cy="2576144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054445D1-87BF-9E94-1EDB-08EAB8B1FA43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409909" y="1557051"/>
                  <a:ext cx="1846008" cy="1846008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6" name="Arc 25">
                  <a:extLst>
                    <a:ext uri="{FF2B5EF4-FFF2-40B4-BE49-F238E27FC236}">
                      <a16:creationId xmlns:a16="http://schemas.microsoft.com/office/drawing/2014/main" id="{53DEAF54-3079-BA64-C359-077DCE500DB9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661137" y="893558"/>
                  <a:ext cx="3343551" cy="3360878"/>
                </a:xfrm>
                <a:prstGeom prst="arc">
                  <a:avLst>
                    <a:gd name="adj1" fmla="val 16433973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7" name="Arc 26">
                  <a:extLst>
                    <a:ext uri="{FF2B5EF4-FFF2-40B4-BE49-F238E27FC236}">
                      <a16:creationId xmlns:a16="http://schemas.microsoft.com/office/drawing/2014/main" id="{3564BCBA-6CA0-B8F7-B5A4-5BBD12023091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909604" y="1320265"/>
                  <a:ext cx="2740562" cy="2549186"/>
                </a:xfrm>
                <a:prstGeom prst="arc">
                  <a:avLst>
                    <a:gd name="adj1" fmla="val 16433973"/>
                    <a:gd name="adj2" fmla="val 1056621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8" name="Arc 27">
                  <a:extLst>
                    <a:ext uri="{FF2B5EF4-FFF2-40B4-BE49-F238E27FC236}">
                      <a16:creationId xmlns:a16="http://schemas.microsoft.com/office/drawing/2014/main" id="{5382AB52-5AAB-3D3C-675A-C24FDF37D69B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7321504" y="1590891"/>
                  <a:ext cx="2010433" cy="1920598"/>
                </a:xfrm>
                <a:prstGeom prst="arc">
                  <a:avLst>
                    <a:gd name="adj1" fmla="val 16640721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</p:grp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D3181A4-28DF-D265-43F5-29277DCC454E}"/>
              </a:ext>
            </a:extLst>
          </p:cNvPr>
          <p:cNvGrpSpPr/>
          <p:nvPr userDrawn="1"/>
        </p:nvGrpSpPr>
        <p:grpSpPr>
          <a:xfrm>
            <a:off x="3194126" y="4598935"/>
            <a:ext cx="5803748" cy="1199536"/>
            <a:chOff x="3878489" y="4598935"/>
            <a:chExt cx="5803748" cy="1199536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3C4A121-2D7B-DFAC-89BE-3C9F8666594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78489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EE4A6A5-3D66-F3DF-05BF-F50C5FC751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780363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6C3FF5A-B656-4E19-B8EA-AE5F0BD0DC7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682237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D47DC07-88BD-CDAA-0933-FCBF66842D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0486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#1 paragraph</a:t>
            </a:r>
            <a:endParaRPr lang="en-US" dirty="0"/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980A1EE7-947B-D77E-D3B5-767E00C39C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32091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#2 paragraph</a:t>
            </a:r>
            <a:endParaRPr lang="en-US" dirty="0"/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1C8E951E-C7B3-2806-DECF-6BCF4175EF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32546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#3 paragraph</a:t>
            </a:r>
            <a:endParaRPr lang="en-US" dirty="0"/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2AF1F92F-2ACB-32AA-DAA6-E7F20DA3E7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436497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#4paragraph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57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-up of a logo&#10;&#10;Description automatically generated">
            <a:extLst>
              <a:ext uri="{FF2B5EF4-FFF2-40B4-BE49-F238E27FC236}">
                <a16:creationId xmlns:a16="http://schemas.microsoft.com/office/drawing/2014/main" id="{21CA08F8-CFC6-4252-98A3-885E72397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98" y="658761"/>
            <a:ext cx="2052203" cy="517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EBFA92-35E0-E333-1C67-210255392A3A}"/>
              </a:ext>
            </a:extLst>
          </p:cNvPr>
          <p:cNvSpPr txBox="1"/>
          <p:nvPr userDrawn="1"/>
        </p:nvSpPr>
        <p:spPr>
          <a:xfrm>
            <a:off x="1868127" y="1598929"/>
            <a:ext cx="8455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WP2 - T2.1: Experiments scenarios &amp; expectations</a:t>
            </a:r>
            <a:br>
              <a:rPr lang="en-US" sz="4800" dirty="0"/>
            </a:br>
            <a:endParaRPr lang="sr-Latn-RS" sz="48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928979-17BE-4917-AFD3-404A60EB719C}"/>
              </a:ext>
            </a:extLst>
          </p:cNvPr>
          <p:cNvSpPr txBox="1"/>
          <p:nvPr userDrawn="1"/>
        </p:nvSpPr>
        <p:spPr>
          <a:xfrm>
            <a:off x="1868128" y="3237441"/>
            <a:ext cx="8455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tx2"/>
                </a:solidFill>
                <a:latin typeface="Montserrat" pitchFamily="2" charset="0"/>
              </a:rPr>
              <a:t>Daniel Gómez  /</a:t>
            </a:r>
            <a:r>
              <a:rPr lang="es-ES" sz="2800" baseline="0" dirty="0">
                <a:solidFill>
                  <a:schemeClr val="tx2"/>
                </a:solidFill>
                <a:latin typeface="Montserrat" pitchFamily="2" charset="0"/>
              </a:rPr>
              <a:t> Aníbal </a:t>
            </a:r>
            <a:r>
              <a:rPr lang="es-ES" sz="2800" baseline="0" dirty="0" err="1">
                <a:solidFill>
                  <a:schemeClr val="tx2"/>
                </a:solidFill>
                <a:latin typeface="Montserrat" pitchFamily="2" charset="0"/>
              </a:rPr>
              <a:t>Reñones</a:t>
            </a:r>
            <a:r>
              <a:rPr lang="es-ES" sz="2800" baseline="0" dirty="0">
                <a:solidFill>
                  <a:schemeClr val="tx2"/>
                </a:solidFill>
                <a:latin typeface="Montserrat" pitchFamily="2" charset="0"/>
              </a:rPr>
              <a:t> </a:t>
            </a:r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  <a:p>
            <a:pPr algn="ctr"/>
            <a:r>
              <a:rPr lang="es-ES" sz="2800" dirty="0">
                <a:solidFill>
                  <a:schemeClr val="tx2"/>
                </a:solidFill>
                <a:latin typeface="Montserrat" pitchFamily="2" charset="0"/>
                <a:hlinkClick r:id="rId3"/>
              </a:rPr>
              <a:t>dangom@cartif.es</a:t>
            </a:r>
            <a:r>
              <a:rPr lang="es-ES" sz="2800" dirty="0">
                <a:solidFill>
                  <a:schemeClr val="tx2"/>
                </a:solidFill>
                <a:latin typeface="Montserrat" pitchFamily="2" charset="0"/>
              </a:rPr>
              <a:t> / </a:t>
            </a:r>
            <a:r>
              <a:rPr lang="es-ES" sz="2800" dirty="0">
                <a:solidFill>
                  <a:schemeClr val="tx2"/>
                </a:solidFill>
                <a:latin typeface="Montserrat" pitchFamily="2" charset="0"/>
                <a:hlinkClick r:id="rId4"/>
              </a:rPr>
              <a:t>aniren@cartif.es</a:t>
            </a:r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  <a:p>
            <a:pPr algn="ctr"/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A5EDE0AA-E3DF-97E7-103D-7DDB504EEDA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0512" y="6427328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1495E4BA-827E-4758-CCFF-3EB27D32A5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F23DA249-ABDC-17A0-D904-BFAB91F7F1C8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  <p:pic>
        <p:nvPicPr>
          <p:cNvPr id="18" name="Imagen 2" descr="Logotipo, Icono&#10;&#10;Descripción generada automáticamente">
            <a:extLst>
              <a:ext uri="{FF2B5EF4-FFF2-40B4-BE49-F238E27FC236}">
                <a16:creationId xmlns:a16="http://schemas.microsoft.com/office/drawing/2014/main" id="{3F481C10-471F-CD3F-8752-DDEFC0EE1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952" y="5892083"/>
            <a:ext cx="415566" cy="41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1">
            <a:extLst>
              <a:ext uri="{FF2B5EF4-FFF2-40B4-BE49-F238E27FC236}">
                <a16:creationId xmlns:a16="http://schemas.microsoft.com/office/drawing/2014/main" id="{A2449D25-288F-742B-4C99-FF86B4490556}"/>
              </a:ext>
            </a:extLst>
          </p:cNvPr>
          <p:cNvSpPr txBox="1"/>
          <p:nvPr userDrawn="1"/>
        </p:nvSpPr>
        <p:spPr>
          <a:xfrm>
            <a:off x="2181412" y="5930589"/>
            <a:ext cx="3989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>
                <a:latin typeface="Montserrat Light" pitchFamily="2" charset="0"/>
              </a:rPr>
              <a:t>https://www.linkedin.com/company/cartif/</a:t>
            </a:r>
          </a:p>
        </p:txBody>
      </p:sp>
      <p:pic>
        <p:nvPicPr>
          <p:cNvPr id="20" name="Imagen 2" descr="World with solid fill">
            <a:extLst>
              <a:ext uri="{FF2B5EF4-FFF2-40B4-BE49-F238E27FC236}">
                <a16:creationId xmlns:a16="http://schemas.microsoft.com/office/drawing/2014/main" id="{BF6D4CB8-3A78-F28D-5B7D-95506F2DE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 bwMode="auto">
          <a:xfrm>
            <a:off x="6407022" y="5856365"/>
            <a:ext cx="487003" cy="487003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15">
            <a:extLst>
              <a:ext uri="{FF2B5EF4-FFF2-40B4-BE49-F238E27FC236}">
                <a16:creationId xmlns:a16="http://schemas.microsoft.com/office/drawing/2014/main" id="{3FFC9B36-90DF-3ACD-7441-AEA81411EBA6}"/>
              </a:ext>
            </a:extLst>
          </p:cNvPr>
          <p:cNvSpPr txBox="1"/>
          <p:nvPr userDrawn="1"/>
        </p:nvSpPr>
        <p:spPr>
          <a:xfrm>
            <a:off x="6894025" y="5930589"/>
            <a:ext cx="3690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>
                <a:latin typeface="Montserrat Light" pitchFamily="2" charset="0"/>
              </a:rPr>
              <a:t>https://www.cartif.es/en/home/</a:t>
            </a:r>
          </a:p>
        </p:txBody>
      </p:sp>
    </p:spTree>
    <p:extLst>
      <p:ext uri="{BB962C8B-B14F-4D97-AF65-F5344CB8AC3E}">
        <p14:creationId xmlns:p14="http://schemas.microsoft.com/office/powerpoint/2010/main" val="27571988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049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0" r:id="rId4"/>
    <p:sldLayoutId id="2147483651" r:id="rId5"/>
    <p:sldLayoutId id="2147483652" r:id="rId6"/>
    <p:sldLayoutId id="2147483661" r:id="rId7"/>
    <p:sldLayoutId id="2147483653" r:id="rId8"/>
    <p:sldLayoutId id="2147483663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90BEA-C23F-F564-5379-A4CABF2DE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435D51-53B2-89AF-7FDC-441E2F50B5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89426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DONE</a:t>
            </a:r>
          </a:p>
          <a:p>
            <a:pPr marL="1028700" lvl="1" indent="-342900"/>
            <a:r>
              <a:rPr lang="en-US" sz="2000" dirty="0"/>
              <a:t>Data Collection infrastructure (for past data collection) is activated </a:t>
            </a:r>
          </a:p>
          <a:p>
            <a:pPr marL="1485900" lvl="2" indent="-342900"/>
            <a:r>
              <a:rPr lang="en-US" sz="1600" dirty="0"/>
              <a:t>Strict access control has been put in place</a:t>
            </a:r>
          </a:p>
          <a:p>
            <a:pPr marL="1485900" lvl="2" indent="-342900"/>
            <a:r>
              <a:rPr lang="en-US" sz="1600" dirty="0"/>
              <a:t>Exported files (e.g. CSV) should be uploaded to the designated folder</a:t>
            </a:r>
          </a:p>
          <a:p>
            <a:pPr marL="1028700" lvl="1" indent="-342900"/>
            <a:r>
              <a:rPr lang="en-US" sz="1800" dirty="0"/>
              <a:t>A deep (gap) analysis of the existing datasets, based on D2.1</a:t>
            </a:r>
          </a:p>
          <a:p>
            <a:pPr marL="1485900" lvl="2" indent="-342900"/>
            <a:r>
              <a:rPr lang="en-US" sz="1400" dirty="0"/>
              <a:t>The goal is to be well prepared for the further discussions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 PROGRESS</a:t>
            </a:r>
          </a:p>
          <a:p>
            <a:pPr marL="1028700" lvl="1" indent="-342900"/>
            <a:r>
              <a:rPr lang="en-US" sz="1800" dirty="0"/>
              <a:t>Planning the teleconferences with pilots and relevant technical partners</a:t>
            </a:r>
          </a:p>
          <a:p>
            <a:pPr marL="1028700" lvl="1" indent="-342900"/>
            <a:r>
              <a:rPr lang="en-US" sz="1800" dirty="0"/>
              <a:t>Testing the Data Collection infrastructure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NEXT STEPS</a:t>
            </a:r>
          </a:p>
          <a:p>
            <a:pPr marL="1028700" lvl="1" indent="-342900"/>
            <a:r>
              <a:rPr lang="en-US" sz="1800" dirty="0"/>
              <a:t>Start data collection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RISKS</a:t>
            </a:r>
          </a:p>
          <a:p>
            <a:pPr marL="1028700" lvl="1" indent="-342900"/>
            <a:r>
              <a:rPr lang="en-US" sz="1800" dirty="0"/>
              <a:t>Data Collection will be not done in an automatic way introducing the problem for the data quality and quantity</a:t>
            </a:r>
          </a:p>
          <a:p>
            <a:pPr marL="1028700" lvl="1" indent="-342900"/>
            <a:r>
              <a:rPr lang="en-US" sz="1800" dirty="0"/>
              <a:t>MITIGATION: early analysis of the data collection types and discussing how to define as automatic as possible methods</a:t>
            </a:r>
          </a:p>
          <a:p>
            <a:pPr marL="342900" indent="-342900"/>
            <a:endParaRPr lang="en-US" sz="1800" dirty="0"/>
          </a:p>
          <a:p>
            <a:pPr marL="1028700" lvl="1" indent="-342900"/>
            <a:endParaRPr lang="en-US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6328BEF-F689-471E-E0C9-699DF018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C18D50C-57CD-2B3D-288C-706231524F3A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946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I0SPACE">
      <a:dk1>
        <a:srgbClr val="2B3752"/>
      </a:dk1>
      <a:lt1>
        <a:sysClr val="window" lastClr="FFFFFF"/>
      </a:lt1>
      <a:dk2>
        <a:srgbClr val="2E6E65"/>
      </a:dk2>
      <a:lt2>
        <a:srgbClr val="86EE60"/>
      </a:lt2>
      <a:accent1>
        <a:srgbClr val="2E6E65"/>
      </a:accent1>
      <a:accent2>
        <a:srgbClr val="2B3752"/>
      </a:accent2>
      <a:accent3>
        <a:srgbClr val="86EE60"/>
      </a:accent3>
      <a:accent4>
        <a:srgbClr val="F4F7ED"/>
      </a:accent4>
      <a:accent5>
        <a:srgbClr val="2B3752"/>
      </a:accent5>
      <a:accent6>
        <a:srgbClr val="2E6E65"/>
      </a:accent6>
      <a:hlink>
        <a:srgbClr val="FFFFFF"/>
      </a:hlink>
      <a:folHlink>
        <a:srgbClr val="AECCD4"/>
      </a:folHlink>
    </a:clrScheme>
    <a:fontScheme name="Bi0Space_fonts">
      <a:majorFont>
        <a:latin typeface="Montserrat Semi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I0SPACE_template" id="{21024F0F-7CC2-4420-98A4-9E4B50BD8291}" vid="{E0F479F2-DA57-4CE4-8583-21FEE77DE4D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6EC58842C160489F3438DC59332164" ma:contentTypeVersion="9" ma:contentTypeDescription="Create a new document." ma:contentTypeScope="" ma:versionID="a7950deb76aed27c4c3a03b2479c6f08">
  <xsd:schema xmlns:xsd="http://www.w3.org/2001/XMLSchema" xmlns:xs="http://www.w3.org/2001/XMLSchema" xmlns:p="http://schemas.microsoft.com/office/2006/metadata/properties" xmlns:ns2="032333a6-5af0-4009-8b38-78d4e661b977" targetNamespace="http://schemas.microsoft.com/office/2006/metadata/properties" ma:root="true" ma:fieldsID="0bfa78ffea413ee48c0d8e6482ca7341" ns2:_="">
    <xsd:import namespace="032333a6-5af0-4009-8b38-78d4e661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333a6-5af0-4009-8b38-78d4e661b9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4AF5FE-DA0B-423D-AACA-DC440B55D7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2333a6-5af0-4009-8b38-78d4e661b9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22D06F-2F0B-4767-BCD7-BADE1B95BC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B8A183-7B8C-4D08-843E-BE2306F1159E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90866148-34cd-4483-9372-e5cba6031541"/>
    <ds:schemaRef ds:uri="9d796813-cf1e-4c29-9ecb-b24eb0ce0c5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BI0SPACE_template</Template>
  <TotalTime>0</TotalTime>
  <Words>132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</vt:lpstr>
      <vt:lpstr>Montserrat</vt:lpstr>
      <vt:lpstr>Montserrat Light</vt:lpstr>
      <vt:lpstr>Office Theme</vt:lpstr>
      <vt:lpstr>T2.6: bi0SpaCE data collection framework: Historical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Nenad Stojanovic</cp:lastModifiedBy>
  <cp:revision>13</cp:revision>
  <dcterms:created xsi:type="dcterms:W3CDTF">2025-01-29T14:10:03Z</dcterms:created>
  <dcterms:modified xsi:type="dcterms:W3CDTF">2025-10-30T11:44:43Z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0x010100EA6EC58842C160489F3438DC59332164</vt:lpwstr>
  </property>
</Properties>
</file>