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75" r:id="rId5"/>
    <p:sldId id="390" r:id="rId6"/>
    <p:sldId id="378" r:id="rId7"/>
    <p:sldId id="388" r:id="rId8"/>
    <p:sldId id="389" r:id="rId9"/>
  </p:sldIdLst>
  <p:sldSz cx="12192000" cy="6858000"/>
  <p:notesSz cx="6858000" cy="9144000"/>
  <p:embeddedFontLst>
    <p:embeddedFont>
      <p:font typeface="Frutiger LT Com 45 Light" panose="020B0303030504020204" pitchFamily="34" charset="0"/>
      <p:regular r:id="rId12"/>
      <p:bold r:id="rId13"/>
      <p:italic r:id="rId14"/>
      <p:boldItalic r:id="rId15"/>
    </p:embeddedFont>
    <p:embeddedFont>
      <p:font typeface="Frutiger LT Com 65 Bold" panose="020B0803030504020204" pitchFamily="34" charset="0"/>
      <p:bold r:id="rId16"/>
    </p:embeddedFont>
    <p:embeddedFont>
      <p:font typeface="Frutiger LT Com 75 Black" panose="020B0A03040504030204" pitchFamily="34" charset="0"/>
      <p:bold r:id="rId17"/>
    </p:embeddedFont>
  </p:embeddedFontLst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bersicht" id="{B876642A-CAE4-49D5-8EEE-113F5705A5F2}">
          <p14:sldIdLst>
            <p14:sldId id="375"/>
            <p14:sldId id="390"/>
            <p14:sldId id="378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779A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Zahl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93209B-733D-490B-A618-D06CA8937B4B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Kapitelüberschrift, Frutiger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Frutiger LT </a:t>
            </a:r>
            <a:r>
              <a:rPr lang="de-DE" err="1"/>
              <a:t>Com</a:t>
            </a:r>
            <a:r>
              <a:rPr lang="de-DE"/>
              <a:t> Light 16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19234B6-2ED4-4F19-8E47-08DD6D95F1D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Kapitelnummer 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979EB3-0179-43A2-9A43-CF9F90B1C84D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0222"/>
          <a:stretch/>
        </p:blipFill>
        <p:spPr>
          <a:xfrm>
            <a:off x="0" y="0"/>
            <a:ext cx="12192000" cy="6156960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Kapitelnummer 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r>
              <a:rPr lang="de-DE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1F9B77-1C4A-41D6-AFE5-06303AADCFCB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4FF0-5A1C-4B81-94DE-BBE073B5AE8F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4EE0-E1FE-4B23-938B-F3B39BB12FF8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134-8514-4BD4-905B-C14B863689D2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73237B-A290-45A3-9AD5-2BFE88AAD27D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A5017-C901-4C6C-B44B-9D74934C63B9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0FDD-ECB0-4D32-BC0B-64C35154601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de-DE"/>
              <a:t>Beispielbild als Platzhalter - durch Klick auf Symbol gegen gewünschtes Bild austauschen!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DCC-42C9-41FE-AF02-B63580313B4A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6000"/>
            <a:ext cx="11233150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2DA18-29D6-4C35-9CA4-CD700E84BE76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6000"/>
            <a:ext cx="11233150" cy="382733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930AE-E5B1-4B8E-890F-FC6A1BAE1704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2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581B36-CBF2-4972-A471-7FD0BFDB8B73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Name des Autors</a:t>
            </a:r>
          </a:p>
          <a:p>
            <a:pPr lvl="2"/>
            <a:r>
              <a:rPr lang="de-DE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005DD9-2F4F-405D-9D4A-96ED7DBA3CAF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Name des Autors</a:t>
            </a:r>
          </a:p>
          <a:p>
            <a:pPr lvl="2"/>
            <a:r>
              <a:rPr lang="de-DE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82D64-24A6-448B-9A4E-FC77178FC958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beispiel –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2865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de-DE"/>
              <a:t>Bild kann durch Klicken auf Symbol in Bildmitte ausgetauscht werden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064328"/>
            <a:ext cx="5916612" cy="2727579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rPr>
              <a:t>Überschrift</a:t>
            </a: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 panose="020B0303030504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75 Black" panose="020B0A03040504030204" pitchFamily="34" charset="0"/>
                <a:ea typeface="+mn-ea"/>
                <a:cs typeface="+mn-cs"/>
              </a:rPr>
              <a:t>—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Etwa 3 bis 5 Zeilen Fließtext erläutern das Bild. Diese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Textbox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kann je nach Bedarf links oder rechts am Rand stehen. Etwa 3 bis 5 Zeilen Fließtext erläutern das Bild. Diese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Textbox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kann je nach Bedarf links oder rechts am Rand stehen.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9234B6-2ED4-4F19-8E47-08DD6D95F1D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ktbeispiel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de-DE"/>
              <a:t>Bild kann durch Klicken auf Symbol in Bildmitte ausgetauscht werden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0147"/>
            <a:ext cx="5916612" cy="2727579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rPr>
              <a:t>Überschrift</a:t>
            </a: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 panose="020B0303030504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6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75 Black" panose="020B0A03040504030204" pitchFamily="34" charset="0"/>
                <a:ea typeface="+mn-ea"/>
                <a:cs typeface="+mn-cs"/>
              </a:rPr>
              <a:t>—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Etwa 3 bis 5 Zeilen Fließtext erläutern das Bild. Diese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Textbox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kann je nach Bedarf links oder rechts am Rand stehen. Etwa 3 bis 5 Zeilen Fließtext erläutern das Bild. Diese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Textbox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kann je nach Bedarf links oder rechts am Rand stehen.</a:t>
            </a:r>
          </a:p>
        </p:txBody>
      </p:sp>
    </p:spTree>
    <p:extLst>
      <p:ext uri="{BB962C8B-B14F-4D97-AF65-F5344CB8AC3E}">
        <p14:creationId xmlns:p14="http://schemas.microsoft.com/office/powerpoint/2010/main" val="298766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764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baseline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de-DE"/>
              <a:t>Bild kann bei Bedarf durch Klicken auf Symbol ausgetauscht werden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</p:txBody>
      </p:sp>
    </p:spTree>
    <p:extLst>
      <p:ext uri="{BB962C8B-B14F-4D97-AF65-F5344CB8AC3E}">
        <p14:creationId xmlns:p14="http://schemas.microsoft.com/office/powerpoint/2010/main" val="3848837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de-DE"/>
              <a:t>Bild kann bei Bedarf durch Klicken auf Symbol ausgetauscht werden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</p:txBody>
      </p:sp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 klein, Frutiger LT </a:t>
            </a:r>
            <a:r>
              <a:rPr lang="de-DE" err="1"/>
              <a:t>Com</a:t>
            </a:r>
            <a:r>
              <a:rPr lang="de-DE"/>
              <a:t> Light, 24 </a:t>
            </a:r>
            <a:r>
              <a:rPr lang="de-DE" err="1"/>
              <a:t>pt</a:t>
            </a:r>
            <a:br>
              <a:rPr lang="de-DE"/>
            </a:br>
            <a:r>
              <a:rPr lang="de-DE"/>
              <a:t>max. 3 Zeilen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  <a:p>
            <a:pPr lvl="3"/>
            <a:endParaRPr lang="pt-BR"/>
          </a:p>
          <a:p>
            <a:pPr lvl="3"/>
            <a:r>
              <a:rPr lang="pt-BR"/>
              <a:t>Fraunhofer XYZ</a:t>
            </a:r>
          </a:p>
          <a:p>
            <a:pPr lvl="3"/>
            <a:r>
              <a:rPr lang="pt-BR"/>
              <a:t>Straße XY</a:t>
            </a:r>
          </a:p>
          <a:p>
            <a:pPr lvl="3"/>
            <a:r>
              <a:rPr lang="pt-BR"/>
              <a:t>12345 Stadt</a:t>
            </a:r>
          </a:p>
          <a:p>
            <a:pPr lvl="3"/>
            <a:r>
              <a:rPr lang="pt-BR"/>
              <a:t>www.fraunhofer.de</a:t>
            </a:r>
          </a:p>
        </p:txBody>
      </p:sp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Vielen Dank für Ihre Aufmerksamkeit</a:t>
            </a:r>
          </a:p>
          <a:p>
            <a:pPr lvl="1"/>
            <a:r>
              <a:rPr lang="de-DE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klein, Frutiger LT </a:t>
            </a:r>
            <a:r>
              <a:rPr lang="de-DE" err="1"/>
              <a:t>Com</a:t>
            </a:r>
            <a:r>
              <a:rPr lang="de-DE"/>
              <a:t> Light, 24 </a:t>
            </a:r>
            <a:r>
              <a:rPr lang="de-DE" err="1"/>
              <a:t>pt</a:t>
            </a:r>
            <a:r>
              <a:rPr lang="de-DE"/>
              <a:t>,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arem</a:t>
            </a:r>
            <a:r>
              <a:rPr lang="de-DE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baseline="0" dirty="0">
                <a:solidFill>
                  <a:schemeClr val="bg1"/>
                </a:solidFill>
                <a:effectLst>
                  <a:outerShdw blurRad="50800" dist="25400" dir="5400000" algn="ctr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pPr lvl="0"/>
            <a:r>
              <a:rPr lang="de-DE"/>
              <a:t>Beispielbild als Platzhalter - durch Klick auf Symbol gegen gewünschtes Bild austauschen!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3"/>
            <a:r>
              <a:rPr lang="de-DE"/>
              <a:t>Referenten</a:t>
            </a:r>
          </a:p>
        </p:txBody>
      </p:sp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Zahl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Kapitelüberschrift, Frutiger LT </a:t>
            </a:r>
            <a:r>
              <a:rPr lang="de-DE" err="1"/>
              <a:t>Com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,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E77EA9-14A0-42DC-9BF8-C0360A2168C8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Folie" r:id="rId35" imgW="344" imgH="345" progId="TCLayout.ActiveDocument.1">
                  <p:embed/>
                </p:oleObj>
              </mc:Choice>
              <mc:Fallback>
                <p:oleObj name="think-cell Folie" r:id="rId3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19.06.2023</a:t>
            </a:r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 IOSB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iosb_rgb">
            <a:extLst>
              <a:ext uri="{FF2B5EF4-FFF2-40B4-BE49-F238E27FC236}">
                <a16:creationId xmlns:a16="http://schemas.microsoft.com/office/drawing/2014/main" id="{7CAC2254-44F4-41CC-A5C7-44675CB65AD8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26" y="6334126"/>
            <a:ext cx="1403999" cy="3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66" r:id="rId21"/>
    <p:sldLayoutId id="2147483669" r:id="rId22"/>
    <p:sldLayoutId id="2147483670" r:id="rId23"/>
    <p:sldLayoutId id="2147483672" r:id="rId24"/>
    <p:sldLayoutId id="2147483673" r:id="rId25"/>
    <p:sldLayoutId id="2147483674" r:id="rId26"/>
    <p:sldLayoutId id="2147483681" r:id="rId27"/>
    <p:sldLayoutId id="2147483680" r:id="rId28"/>
    <p:sldLayoutId id="2147483675" r:id="rId29"/>
    <p:sldLayoutId id="2147483676" r:id="rId30"/>
    <p:sldLayoutId id="2147483677" r:id="rId31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" y="2990043"/>
            <a:ext cx="11712574" cy="2994832"/>
          </a:xfrm>
        </p:spPr>
        <p:txBody>
          <a:bodyPr/>
          <a:lstStyle/>
          <a:p>
            <a:r>
              <a:rPr lang="de-DE" dirty="0"/>
              <a:t>bi0SpaCE, 20/03/2025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Data Management Plan (DMP) </a:t>
            </a:r>
            <a:br>
              <a:rPr lang="de-DE" dirty="0"/>
            </a:br>
            <a:endParaRPr lang="de-DE" dirty="0"/>
          </a:p>
          <a:p>
            <a:pPr lvl="3"/>
            <a:r>
              <a:rPr lang="de-DE" dirty="0"/>
              <a:t>Fraunhofer IOSB, Gerd Sutschet</a:t>
            </a:r>
          </a:p>
        </p:txBody>
      </p:sp>
      <p:pic>
        <p:nvPicPr>
          <p:cNvPr id="6" name="iosb_rgb_modul">
            <a:extLst>
              <a:ext uri="{FF2B5EF4-FFF2-40B4-BE49-F238E27FC236}">
                <a16:creationId xmlns:a16="http://schemas.microsoft.com/office/drawing/2014/main" id="{DD7AD2D0-5D4A-4523-9F67-86797970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575" y="476250"/>
            <a:ext cx="2520000" cy="9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09A4-E814-4684-8820-75CDFD41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Management Plan (DMP)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BAB512-E96A-4F03-B7B4-24B66548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0FDD-ECB0-4D32-BC0B-64C35154601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5EA66-7779-452A-B9F0-BA03FF12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35A4F1-584F-42BD-B8C1-613DA6D3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E63CEC-1D13-4AA5-8F97-A0C77D7DD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0213"/>
            <a:ext cx="5225806" cy="3776290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de-DE" dirty="0"/>
              <a:t>Description: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Since Horizon 2020 the DMP is a mandatory report for each project dealing with data and datasets.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The DMP shall describe the data management life cycle for the data to be collected, processed and/or generated by a project.</a:t>
            </a:r>
          </a:p>
          <a:p>
            <a:pPr lvl="3"/>
            <a:r>
              <a:rPr lang="en-US" dirty="0"/>
              <a:t>The aim is to make research data </a:t>
            </a:r>
          </a:p>
          <a:p>
            <a:pPr lvl="4"/>
            <a:r>
              <a:rPr lang="en-US" b="1" dirty="0">
                <a:solidFill>
                  <a:srgbClr val="179C7D"/>
                </a:solidFill>
              </a:rPr>
              <a:t>F</a:t>
            </a:r>
            <a:r>
              <a:rPr lang="en-US" dirty="0"/>
              <a:t>indable</a:t>
            </a:r>
          </a:p>
          <a:p>
            <a:pPr lvl="4"/>
            <a:r>
              <a:rPr lang="en-US" b="1" dirty="0">
                <a:solidFill>
                  <a:srgbClr val="179C7D"/>
                </a:solidFill>
              </a:rPr>
              <a:t>A</a:t>
            </a:r>
            <a:r>
              <a:rPr lang="en-US" dirty="0"/>
              <a:t>ccessible</a:t>
            </a:r>
          </a:p>
          <a:p>
            <a:pPr lvl="4"/>
            <a:r>
              <a:rPr lang="en-US" b="1" dirty="0">
                <a:solidFill>
                  <a:srgbClr val="179C7D"/>
                </a:solidFill>
              </a:rPr>
              <a:t>I</a:t>
            </a:r>
            <a:r>
              <a:rPr lang="en-US" dirty="0"/>
              <a:t>nteroperable</a:t>
            </a:r>
          </a:p>
          <a:p>
            <a:pPr lvl="4">
              <a:spcAft>
                <a:spcPts val="1000"/>
              </a:spcAft>
            </a:pPr>
            <a:r>
              <a:rPr lang="en-US" b="1" dirty="0">
                <a:solidFill>
                  <a:srgbClr val="179C7D"/>
                </a:solidFill>
              </a:rPr>
              <a:t>R</a:t>
            </a:r>
            <a:r>
              <a:rPr lang="en-US" dirty="0"/>
              <a:t>e-usable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Responsibility:</a:t>
            </a:r>
          </a:p>
          <a:p>
            <a:pPr lvl="1"/>
            <a:r>
              <a:rPr lang="en-GB" dirty="0"/>
              <a:t>In bi0SpaCE Fraunhofer IOSB is responsible for technical/scientific coordination and DMP implementation. The work is done in WP1.2</a:t>
            </a:r>
            <a:endParaRPr lang="de-DE" dirty="0"/>
          </a:p>
        </p:txBody>
      </p:sp>
      <p:pic>
        <p:nvPicPr>
          <p:cNvPr id="33796" name="Picture 4" descr="DMP structure">
            <a:extLst>
              <a:ext uri="{FF2B5EF4-FFF2-40B4-BE49-F238E27FC236}">
                <a16:creationId xmlns:a16="http://schemas.microsoft.com/office/drawing/2014/main" id="{4CB63934-FD02-4AA7-8B91-7D339E19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70" y="1700213"/>
            <a:ext cx="3584853" cy="37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09A4-E814-4684-8820-75CDFD41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BAB512-E96A-4F03-B7B4-24B66548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0FDD-ECB0-4D32-BC0B-64C35154601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5EA66-7779-452A-B9F0-BA03FF12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35A4F1-584F-42BD-B8C1-613DA6D3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E63CEC-1D13-4AA5-8F97-A0C77D7DD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0213"/>
            <a:ext cx="5225806" cy="3588803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dirty="0"/>
              <a:t>Content of a DMP: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 DMP shall contain information on: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the handling of research data during &amp; after the end of the project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what data will be collected, processed and/or generated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which methodology &amp; standards will be applied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whether data will be shared/made open access and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how data will be curated &amp; preserved </a:t>
            </a:r>
            <a:br>
              <a:rPr lang="en-US" dirty="0"/>
            </a:br>
            <a:r>
              <a:rPr lang="en-US" dirty="0"/>
              <a:t>(including after the end of the project).</a:t>
            </a:r>
            <a:br>
              <a:rPr lang="en-US" dirty="0"/>
            </a:br>
            <a:r>
              <a:rPr lang="en-US" b="1" dirty="0">
                <a:solidFill>
                  <a:srgbClr val="179C7D"/>
                </a:solidFill>
                <a:sym typeface="Wingdings" panose="05000000000000000000" pitchFamily="2" charset="2"/>
              </a:rPr>
              <a:t> Costs</a:t>
            </a:r>
          </a:p>
          <a:p>
            <a:pPr lvl="3">
              <a:spcAft>
                <a:spcPts val="1000"/>
              </a:spcAft>
            </a:pPr>
            <a:endParaRPr lang="en-US" b="1" dirty="0">
              <a:solidFill>
                <a:srgbClr val="179C7D"/>
              </a:solidFill>
              <a:sym typeface="Wingdings" panose="05000000000000000000" pitchFamily="2" charset="2"/>
            </a:endParaRPr>
          </a:p>
          <a:p>
            <a:pPr lvl="2">
              <a:spcAft>
                <a:spcPts val="1000"/>
              </a:spcAft>
            </a:pPr>
            <a:r>
              <a:rPr lang="en-US" b="1" dirty="0">
                <a:solidFill>
                  <a:srgbClr val="179C7D"/>
                </a:solidFill>
                <a:sym typeface="Wingdings" panose="05000000000000000000" pitchFamily="2" charset="2"/>
              </a:rPr>
              <a:t>We tried to keep it as short as possible!</a:t>
            </a:r>
            <a:endParaRPr lang="en-US" b="1" dirty="0">
              <a:solidFill>
                <a:srgbClr val="179C7D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25C9E6-658B-4A77-8E0B-3C337308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66" y="137361"/>
            <a:ext cx="4275180" cy="35523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E721BA-C0F9-482A-942F-583A524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57" y="3779469"/>
            <a:ext cx="4960416" cy="23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09A4-E814-4684-8820-75CDFD41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BAB512-E96A-4F03-B7B4-24B66548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CE3D0FDD-ECB0-4D32-BC0B-64C35154601C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5EA66-7779-452A-B9F0-BA03FF12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35A4F1-584F-42BD-B8C1-613DA6D3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E63CEC-1D13-4AA5-8F97-A0C77D7DD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1161" y="1700213"/>
            <a:ext cx="4202336" cy="4280531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Steps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Fraunhofer IOSB has set up a questionnaire for research data in bi0SpaCE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Fraunhofer sends the questionnaire to each project partner </a:t>
            </a:r>
            <a:endParaRPr lang="en-US" dirty="0">
              <a:solidFill>
                <a:srgbClr val="179C7D"/>
              </a:solidFill>
            </a:endParaRP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Partners send back comments (errors, missing parts, unclear formulations,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Fraunhofer will circulate a consolidated version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Coordinator chooses 2 internal reviewers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draft of D1.1 to reviewers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>
                <a:solidFill>
                  <a:srgbClr val="179C7D"/>
                </a:solidFill>
              </a:rPr>
              <a:t>All partners send back the filled questionnaire 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draft of D1.1 to reviewers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Updated draft to WPL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Final draft to coordinator</a:t>
            </a:r>
          </a:p>
          <a:p>
            <a:pPr lvl="4">
              <a:spcAft>
                <a:spcPts val="500"/>
              </a:spcAft>
              <a:buClr>
                <a:schemeClr val="accent1"/>
              </a:buClr>
            </a:pPr>
            <a:r>
              <a:rPr lang="en-US" dirty="0"/>
              <a:t>Final Version of D1.1 to RSO/Bojana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FE8AC78C-5B03-464A-8178-0FA3183C79F4}"/>
              </a:ext>
            </a:extLst>
          </p:cNvPr>
          <p:cNvSpPr txBox="1">
            <a:spLocks/>
          </p:cNvSpPr>
          <p:nvPr/>
        </p:nvSpPr>
        <p:spPr bwMode="gray">
          <a:xfrm>
            <a:off x="497288" y="1700213"/>
            <a:ext cx="5225806" cy="26229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Deliverables:</a:t>
            </a:r>
          </a:p>
          <a:p>
            <a:pPr marL="0" lvl="3" indent="0">
              <a:spcAft>
                <a:spcPts val="500"/>
              </a:spcAft>
              <a:buNone/>
            </a:pPr>
            <a:r>
              <a:rPr lang="en-US" dirty="0"/>
              <a:t>The DMP is meant to be a living document. The initial version (v1) has to be updated during the entire project.</a:t>
            </a:r>
          </a:p>
          <a:p>
            <a:pPr lvl="4">
              <a:spcAft>
                <a:spcPts val="500"/>
              </a:spcAft>
            </a:pPr>
            <a:r>
              <a:rPr lang="en-GB" dirty="0"/>
              <a:t>D1.1 Data Management Plan (DMP) v1 	due: M06</a:t>
            </a:r>
          </a:p>
          <a:p>
            <a:pPr lvl="4">
              <a:spcAft>
                <a:spcPts val="500"/>
              </a:spcAft>
            </a:pPr>
            <a:r>
              <a:rPr lang="en-GB" dirty="0"/>
              <a:t>D1.3 Data Management Plan (DMP) v3	due: M36</a:t>
            </a:r>
          </a:p>
          <a:p>
            <a:pPr lvl="4">
              <a:spcAft>
                <a:spcPts val="500"/>
              </a:spcAft>
            </a:pPr>
            <a:r>
              <a:rPr lang="en-GB" dirty="0"/>
              <a:t>D1.5 Data Management Plan (DMP) v2 	due: M18</a:t>
            </a:r>
            <a:endParaRPr lang="en-US" dirty="0"/>
          </a:p>
          <a:p>
            <a:pPr>
              <a:spcBef>
                <a:spcPts val="1000"/>
              </a:spcBef>
              <a:spcAft>
                <a:spcPts val="500"/>
              </a:spcAft>
            </a:pPr>
            <a:endParaRPr lang="en-US" dirty="0"/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Timeline for D1.1 (initial DMP v1) due M06: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F6BDB12-534B-40D0-8362-7A93C89010A1}"/>
              </a:ext>
            </a:extLst>
          </p:cNvPr>
          <p:cNvCxnSpPr>
            <a:cxnSpLocks/>
          </p:cNvCxnSpPr>
          <p:nvPr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E6129B-B47E-4641-9296-37753EFB861D}"/>
              </a:ext>
            </a:extLst>
          </p:cNvPr>
          <p:cNvCxnSpPr>
            <a:cxnSpLocks/>
          </p:cNvCxnSpPr>
          <p:nvPr/>
        </p:nvCxnSpPr>
        <p:spPr>
          <a:xfrm>
            <a:off x="497288" y="5771279"/>
            <a:ext cx="5509846" cy="0"/>
          </a:xfrm>
          <a:prstGeom prst="line">
            <a:avLst/>
          </a:prstGeom>
          <a:ln w="508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731F2F8-5CC0-445D-8878-67F7E2ED88EA}"/>
              </a:ext>
            </a:extLst>
          </p:cNvPr>
          <p:cNvSpPr txBox="1"/>
          <p:nvPr/>
        </p:nvSpPr>
        <p:spPr>
          <a:xfrm>
            <a:off x="991432" y="5847481"/>
            <a:ext cx="295564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b="1" dirty="0">
                <a:solidFill>
                  <a:schemeClr val="accent1"/>
                </a:solidFill>
              </a:rPr>
              <a:t>03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D449A88-C1DC-42A1-8073-084B06013C32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1471848" y="5172646"/>
            <a:ext cx="10739" cy="603258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E46786F-4170-4A24-AC49-9976A30DA696}"/>
              </a:ext>
            </a:extLst>
          </p:cNvPr>
          <p:cNvSpPr txBox="1"/>
          <p:nvPr/>
        </p:nvSpPr>
        <p:spPr>
          <a:xfrm rot="18515184">
            <a:off x="746940" y="5022725"/>
            <a:ext cx="13269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Questionnaire draft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A81705DA-1725-48B9-B4C7-9A15A7C4D43E}"/>
              </a:ext>
            </a:extLst>
          </p:cNvPr>
          <p:cNvSpPr txBox="1">
            <a:spLocks/>
          </p:cNvSpPr>
          <p:nvPr/>
        </p:nvSpPr>
        <p:spPr bwMode="gray">
          <a:xfrm>
            <a:off x="10674192" y="1700214"/>
            <a:ext cx="995585" cy="42805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Due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179C7D"/>
                </a:solidFill>
              </a:rPr>
              <a:t>done</a:t>
            </a:r>
          </a:p>
          <a:p>
            <a:pPr lvl="1">
              <a:spcAft>
                <a:spcPts val="500"/>
              </a:spcAft>
            </a:pPr>
            <a:br>
              <a:rPr lang="en-US" dirty="0">
                <a:solidFill>
                  <a:srgbClr val="179C7D"/>
                </a:solidFill>
              </a:rPr>
            </a:br>
            <a:r>
              <a:rPr lang="en-US" dirty="0">
                <a:solidFill>
                  <a:srgbClr val="179C7D"/>
                </a:solidFill>
              </a:rPr>
              <a:t>31/03/2025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179C7D"/>
                </a:solidFill>
              </a:rPr>
              <a:t>10/04/2025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15/04/2025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07/05/2025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09/05/2025</a:t>
            </a:r>
          </a:p>
          <a:p>
            <a:pPr lvl="1">
              <a:spcAft>
                <a:spcPts val="500"/>
              </a:spcAft>
            </a:pPr>
            <a:r>
              <a:rPr lang="en-US" b="1" dirty="0">
                <a:solidFill>
                  <a:srgbClr val="179C7D"/>
                </a:solidFill>
              </a:rPr>
              <a:t>23/05/2025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30/05/2025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14/06/2025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21/06/2025</a:t>
            </a:r>
          </a:p>
          <a:p>
            <a:pPr lvl="1">
              <a:spcAft>
                <a:spcPts val="500"/>
              </a:spcAft>
            </a:pPr>
            <a:r>
              <a:rPr lang="en-US" dirty="0">
                <a:solidFill>
                  <a:srgbClr val="179C7D"/>
                </a:solidFill>
              </a:rPr>
              <a:t>25/06/2025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089C73E-38E1-4D74-A7CA-69F8BE4DCABB}"/>
              </a:ext>
            </a:extLst>
          </p:cNvPr>
          <p:cNvCxnSpPr>
            <a:cxnSpLocks/>
          </p:cNvCxnSpPr>
          <p:nvPr/>
        </p:nvCxnSpPr>
        <p:spPr>
          <a:xfrm flipH="1" flipV="1">
            <a:off x="495467" y="5660299"/>
            <a:ext cx="694" cy="215161"/>
          </a:xfrm>
          <a:prstGeom prst="line">
            <a:avLst/>
          </a:prstGeom>
          <a:ln w="25400">
            <a:solidFill>
              <a:srgbClr val="179C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8A5E28F-BCA0-4293-8A9F-6A7F2A20AF87}"/>
              </a:ext>
            </a:extLst>
          </p:cNvPr>
          <p:cNvCxnSpPr>
            <a:cxnSpLocks/>
          </p:cNvCxnSpPr>
          <p:nvPr/>
        </p:nvCxnSpPr>
        <p:spPr>
          <a:xfrm flipH="1" flipV="1">
            <a:off x="3251965" y="5669771"/>
            <a:ext cx="694" cy="215161"/>
          </a:xfrm>
          <a:prstGeom prst="line">
            <a:avLst/>
          </a:prstGeom>
          <a:ln w="25400">
            <a:solidFill>
              <a:srgbClr val="179C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6A173EAC-D04D-4DA3-8EA7-46B75051D455}"/>
              </a:ext>
            </a:extLst>
          </p:cNvPr>
          <p:cNvCxnSpPr>
            <a:cxnSpLocks/>
          </p:cNvCxnSpPr>
          <p:nvPr/>
        </p:nvCxnSpPr>
        <p:spPr>
          <a:xfrm flipH="1" flipV="1">
            <a:off x="1873716" y="5669771"/>
            <a:ext cx="694" cy="215161"/>
          </a:xfrm>
          <a:prstGeom prst="line">
            <a:avLst/>
          </a:prstGeom>
          <a:ln w="25400">
            <a:solidFill>
              <a:srgbClr val="179C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6789900F-A910-43D3-8810-206E55010B56}"/>
              </a:ext>
            </a:extLst>
          </p:cNvPr>
          <p:cNvCxnSpPr>
            <a:cxnSpLocks/>
          </p:cNvCxnSpPr>
          <p:nvPr/>
        </p:nvCxnSpPr>
        <p:spPr>
          <a:xfrm flipH="1" flipV="1">
            <a:off x="6008464" y="5660299"/>
            <a:ext cx="694" cy="215161"/>
          </a:xfrm>
          <a:prstGeom prst="line">
            <a:avLst/>
          </a:prstGeom>
          <a:ln w="25400">
            <a:solidFill>
              <a:srgbClr val="179C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B05E7D-59E1-4B64-8A09-52FBFD4A0553}"/>
              </a:ext>
            </a:extLst>
          </p:cNvPr>
          <p:cNvCxnSpPr>
            <a:cxnSpLocks/>
          </p:cNvCxnSpPr>
          <p:nvPr/>
        </p:nvCxnSpPr>
        <p:spPr>
          <a:xfrm flipH="1" flipV="1">
            <a:off x="4630214" y="5669771"/>
            <a:ext cx="694" cy="215161"/>
          </a:xfrm>
          <a:prstGeom prst="line">
            <a:avLst/>
          </a:prstGeom>
          <a:ln w="25400">
            <a:solidFill>
              <a:srgbClr val="179C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847E63A-C159-42F6-A032-FD73181E05D7}"/>
              </a:ext>
            </a:extLst>
          </p:cNvPr>
          <p:cNvSpPr txBox="1"/>
          <p:nvPr/>
        </p:nvSpPr>
        <p:spPr>
          <a:xfrm>
            <a:off x="2458282" y="5847481"/>
            <a:ext cx="295564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b="1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80B5AC-82B7-4BBD-A020-D04ACE584139}"/>
              </a:ext>
            </a:extLst>
          </p:cNvPr>
          <p:cNvSpPr txBox="1"/>
          <p:nvPr/>
        </p:nvSpPr>
        <p:spPr>
          <a:xfrm>
            <a:off x="3839407" y="5847481"/>
            <a:ext cx="295564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b="1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84DBBFB-B9BE-421F-A5A8-DACE36773299}"/>
              </a:ext>
            </a:extLst>
          </p:cNvPr>
          <p:cNvSpPr txBox="1"/>
          <p:nvPr/>
        </p:nvSpPr>
        <p:spPr>
          <a:xfrm>
            <a:off x="5182432" y="5847481"/>
            <a:ext cx="295564" cy="23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b="1" dirty="0">
                <a:solidFill>
                  <a:schemeClr val="accent1"/>
                </a:solidFill>
              </a:rPr>
              <a:t>06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91BF6A6-99A4-4755-AF53-F4A894858C2D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2392975" y="5230238"/>
            <a:ext cx="0" cy="541041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E254E0-3414-44F9-B5DB-4A09CA74B325}"/>
              </a:ext>
            </a:extLst>
          </p:cNvPr>
          <p:cNvSpPr txBox="1"/>
          <p:nvPr/>
        </p:nvSpPr>
        <p:spPr>
          <a:xfrm rot="18515184">
            <a:off x="1585154" y="4930397"/>
            <a:ext cx="13269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Questionnaire to partners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0CBB087-0F30-446E-8C01-1CC28A46CD6F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3567348" y="5163121"/>
            <a:ext cx="10739" cy="603258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F1EE41F0-99D1-40FB-91D4-CCDA30C78259}"/>
              </a:ext>
            </a:extLst>
          </p:cNvPr>
          <p:cNvSpPr txBox="1"/>
          <p:nvPr/>
        </p:nvSpPr>
        <p:spPr>
          <a:xfrm rot="18515184">
            <a:off x="2842440" y="5013200"/>
            <a:ext cx="13269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draft D1.1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77C1C5C-294D-4905-8184-F16E535CC59C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4240825" y="5220713"/>
            <a:ext cx="0" cy="541043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83FF07E4-9F07-4F29-8005-F83271B58966}"/>
              </a:ext>
            </a:extLst>
          </p:cNvPr>
          <p:cNvSpPr txBox="1"/>
          <p:nvPr/>
        </p:nvSpPr>
        <p:spPr>
          <a:xfrm rot="18515184">
            <a:off x="3433004" y="4920872"/>
            <a:ext cx="13269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>
                <a:solidFill>
                  <a:srgbClr val="179C7D"/>
                </a:solidFill>
              </a:rPr>
              <a:t>Filled questionnaires back to Fraunhofer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7B7A74A1-1ABD-4D5E-ACA2-12C04D91F39C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4615098" y="5172646"/>
            <a:ext cx="10739" cy="603258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7F9F9227-FAFA-42FD-B972-FB2EF9EDA690}"/>
              </a:ext>
            </a:extLst>
          </p:cNvPr>
          <p:cNvSpPr txBox="1"/>
          <p:nvPr/>
        </p:nvSpPr>
        <p:spPr>
          <a:xfrm rot="18515184">
            <a:off x="3890190" y="5022725"/>
            <a:ext cx="13269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draft D1.1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1692AE92-6EF7-4B74-B1A8-36778D041049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5247761" y="5085573"/>
            <a:ext cx="0" cy="676183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713DACD8-422A-4FBF-B23E-3C5DC49FB777}"/>
              </a:ext>
            </a:extLst>
          </p:cNvPr>
          <p:cNvSpPr txBox="1"/>
          <p:nvPr/>
        </p:nvSpPr>
        <p:spPr>
          <a:xfrm rot="18515184">
            <a:off x="4400721" y="4935653"/>
            <a:ext cx="1549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Updated draft to WPL</a:t>
            </a:r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C8428038-5C24-40B6-86EA-556F58A63E63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5619236" y="5085573"/>
            <a:ext cx="0" cy="676184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93D36898-4A4D-4C16-85F6-0986E2329CB2}"/>
              </a:ext>
            </a:extLst>
          </p:cNvPr>
          <p:cNvSpPr txBox="1"/>
          <p:nvPr/>
        </p:nvSpPr>
        <p:spPr>
          <a:xfrm rot="18515184">
            <a:off x="4772196" y="4935653"/>
            <a:ext cx="1549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Final draft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AEA0AFDA-591E-48C8-946C-ECDAD036061D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5885936" y="5076048"/>
            <a:ext cx="0" cy="676184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77FEC464-B853-408C-AA6D-58D529188D32}"/>
              </a:ext>
            </a:extLst>
          </p:cNvPr>
          <p:cNvSpPr txBox="1"/>
          <p:nvPr/>
        </p:nvSpPr>
        <p:spPr>
          <a:xfrm rot="18515184">
            <a:off x="5038896" y="4926128"/>
            <a:ext cx="1549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200" dirty="0"/>
              <a:t>D1.1 to RSO</a:t>
            </a:r>
          </a:p>
        </p:txBody>
      </p:sp>
    </p:spTree>
    <p:extLst>
      <p:ext uri="{BB962C8B-B14F-4D97-AF65-F5344CB8AC3E}">
        <p14:creationId xmlns:p14="http://schemas.microsoft.com/office/powerpoint/2010/main" val="110157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09A4-E814-4684-8820-75CDFD41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Questionaire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BAB512-E96A-4F03-B7B4-24B66548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0FDD-ECB0-4D32-BC0B-64C35154601C}" type="datetime1">
              <a:rPr lang="de-DE" noProof="0" smtClean="0"/>
              <a:t>01.04.2025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5EA66-7779-452A-B9F0-BA03FF12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 IOSB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35A4F1-584F-42BD-B8C1-613DA6D3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965CE0-50C3-47A8-BD35-AB26A729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799345"/>
            <a:ext cx="5102225" cy="12664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12FDB9C-53CE-445E-857A-17847284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" y="2952750"/>
            <a:ext cx="5246600" cy="36261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EABC41-798D-4E33-B8C8-0E9E538D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293" y="191183"/>
            <a:ext cx="5180282" cy="448277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19B579-C8F3-4571-9284-4D15BCEA2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4461615"/>
            <a:ext cx="5054600" cy="2160158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C797A1A-6470-45DB-83AC-AF99BC7BA106}"/>
              </a:ext>
            </a:extLst>
          </p:cNvPr>
          <p:cNvGrpSpPr/>
          <p:nvPr/>
        </p:nvGrpSpPr>
        <p:grpSpPr>
          <a:xfrm>
            <a:off x="6657975" y="3695701"/>
            <a:ext cx="5024080" cy="838200"/>
            <a:chOff x="6657975" y="3819524"/>
            <a:chExt cx="5143500" cy="787163"/>
          </a:xfrm>
        </p:grpSpPr>
        <p:sp>
          <p:nvSpPr>
            <p:cNvPr id="15" name="Flussdiagramm: Lochstreifen 14">
              <a:extLst>
                <a:ext uri="{FF2B5EF4-FFF2-40B4-BE49-F238E27FC236}">
                  <a16:creationId xmlns:a16="http://schemas.microsoft.com/office/drawing/2014/main" id="{9E47A6E8-B72F-4BCE-A3E3-BCA56C41BDCB}"/>
                </a:ext>
              </a:extLst>
            </p:cNvPr>
            <p:cNvSpPr/>
            <p:nvPr/>
          </p:nvSpPr>
          <p:spPr>
            <a:xfrm flipV="1">
              <a:off x="6657975" y="3819524"/>
              <a:ext cx="1285875" cy="730013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Flussdiagramm: Lochstreifen 20">
              <a:extLst>
                <a:ext uri="{FF2B5EF4-FFF2-40B4-BE49-F238E27FC236}">
                  <a16:creationId xmlns:a16="http://schemas.microsoft.com/office/drawing/2014/main" id="{6A8EF18B-1859-4DB7-8B7B-D332316408E3}"/>
                </a:ext>
              </a:extLst>
            </p:cNvPr>
            <p:cNvSpPr/>
            <p:nvPr/>
          </p:nvSpPr>
          <p:spPr>
            <a:xfrm flipV="1">
              <a:off x="7943850" y="3838574"/>
              <a:ext cx="1285875" cy="730013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Flussdiagramm: Lochstreifen 21">
              <a:extLst>
                <a:ext uri="{FF2B5EF4-FFF2-40B4-BE49-F238E27FC236}">
                  <a16:creationId xmlns:a16="http://schemas.microsoft.com/office/drawing/2014/main" id="{1278E39C-B00D-4196-88EC-E067A89991D0}"/>
                </a:ext>
              </a:extLst>
            </p:cNvPr>
            <p:cNvSpPr/>
            <p:nvPr/>
          </p:nvSpPr>
          <p:spPr>
            <a:xfrm flipV="1">
              <a:off x="9229725" y="3857624"/>
              <a:ext cx="1285875" cy="730013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Flussdiagramm: Lochstreifen 22">
              <a:extLst>
                <a:ext uri="{FF2B5EF4-FFF2-40B4-BE49-F238E27FC236}">
                  <a16:creationId xmlns:a16="http://schemas.microsoft.com/office/drawing/2014/main" id="{E297222D-CB33-4210-8A1D-6CF60194E887}"/>
                </a:ext>
              </a:extLst>
            </p:cNvPr>
            <p:cNvSpPr/>
            <p:nvPr/>
          </p:nvSpPr>
          <p:spPr>
            <a:xfrm flipV="1">
              <a:off x="10515600" y="3876674"/>
              <a:ext cx="1285875" cy="730013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135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9390CE257FEC4CA692313195A28033" ma:contentTypeVersion="9" ma:contentTypeDescription="Ein neues Dokument erstellen." ma:contentTypeScope="" ma:versionID="2aba848482f6cfbf7e8802e6b1fe8ecd">
  <xsd:schema xmlns:xsd="http://www.w3.org/2001/XMLSchema" xmlns:xs="http://www.w3.org/2001/XMLSchema" xmlns:p="http://schemas.microsoft.com/office/2006/metadata/properties" xmlns:ns2="2ce08261-780a-4990-b072-845935f4b6c3" xmlns:ns3="d4c257b4-96fe-44cc-bdd1-77ebbd3f3eaa" targetNamespace="http://schemas.microsoft.com/office/2006/metadata/properties" ma:root="true" ma:fieldsID="8809029c4605e4de831f2d1675d69a48" ns2:_="" ns3:_="">
    <xsd:import namespace="2ce08261-780a-4990-b072-845935f4b6c3"/>
    <xsd:import namespace="d4c257b4-96fe-44cc-bdd1-77ebbd3f3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08261-780a-4990-b072-845935f4b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257b4-96fe-44cc-bdd1-77ebbd3f3e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99608bd-163d-495e-9511-97627ba053af}" ma:internalName="TaxCatchAll" ma:showField="CatchAllData" ma:web="d4c257b4-96fe-44cc-bdd1-77ebbd3f3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c257b4-96fe-44cc-bdd1-77ebbd3f3eaa" xsi:nil="true"/>
    <lcf76f155ced4ddcb4097134ff3c332f xmlns="2ce08261-780a-4990-b072-845935f4b6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C0450A-10E3-4B80-B42C-4E10424D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e08261-780a-4990-b072-845935f4b6c3"/>
    <ds:schemaRef ds:uri="d4c257b4-96fe-44cc-bdd1-77ebbd3f3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E16AF9-43ED-4338-9A0C-6556E816F1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F87D2-96D3-4463-9122-8718F403CA2D}">
  <ds:schemaRefs>
    <ds:schemaRef ds:uri="d4c257b4-96fe-44cc-bdd1-77ebbd3f3eaa"/>
    <ds:schemaRef ds:uri="http://schemas.microsoft.com/office/infopath/2007/PartnerControls"/>
    <ds:schemaRef ds:uri="http://schemas.microsoft.com/office/2006/documentManagement/types"/>
    <ds:schemaRef ds:uri="http://purl.org/dc/dcmitype/"/>
    <ds:schemaRef ds:uri="2ce08261-780a-4990-b072-845935f4b6c3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PP_190122_Fraunhofer_Master_16-9 orig</Template>
  <TotalTime>0</TotalTime>
  <Words>414</Words>
  <Application>Microsoft Office PowerPoint</Application>
  <PresentationFormat>Breitbild</PresentationFormat>
  <Paragraphs>82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Frutiger LT Com 65 Bold</vt:lpstr>
      <vt:lpstr>Frutiger LT Com 75 Black</vt:lpstr>
      <vt:lpstr>Arial</vt:lpstr>
      <vt:lpstr>Frutiger LT Com 45 Light</vt:lpstr>
      <vt:lpstr>Wingdings</vt:lpstr>
      <vt:lpstr>Fraunhofer_Master_16-9</vt:lpstr>
      <vt:lpstr>think-cell Folie</vt:lpstr>
      <vt:lpstr>PowerPoint-Präsentation</vt:lpstr>
      <vt:lpstr>Data Management Plan (DMP)</vt:lpstr>
      <vt:lpstr>Content</vt:lpstr>
      <vt:lpstr>Timeline</vt:lpstr>
      <vt:lpstr>Questionaire</vt:lpstr>
    </vt:vector>
  </TitlesOfParts>
  <Company>Fraunhofer IOSB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Zwillinge - ein Überblick</dc:title>
  <dc:creator>Blume, Jan-Wilhelm</dc:creator>
  <cp:lastModifiedBy>Sutschet, Gerhard</cp:lastModifiedBy>
  <cp:revision>33</cp:revision>
  <dcterms:created xsi:type="dcterms:W3CDTF">2022-06-14T19:19:11Z</dcterms:created>
  <dcterms:modified xsi:type="dcterms:W3CDTF">2025-04-01T10:41:14Z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0x010100989390CE257FEC4CA692313195A28033</vt:lpwstr>
  </property>
</Properties>
</file>