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0" r:id="rId5"/>
    <p:sldId id="2147471419" r:id="rId6"/>
    <p:sldId id="2147471410" r:id="rId7"/>
    <p:sldId id="2147471435" r:id="rId8"/>
    <p:sldId id="2147471436" r:id="rId9"/>
    <p:sldId id="289" r:id="rId10"/>
    <p:sldId id="2147471420" r:id="rId11"/>
    <p:sldId id="2147471438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365E0-3349-49AF-8D2F-531316D192AC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5E1AC-B1FE-41B3-AF6F-492C42D1519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04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arhusuniversitet.sharepoint.com/:w:/r/sites/TECHbi0SpaCEHEUProject/Delte%20dokumenter/WP3/D3.1/bi0SpaCE_D3.1Deliverable%20template.docx?d=wc38ac453a7ec4f1ebf4a97a333c55cf2&amp;csf=1&amp;web=1&amp;e=FgRUs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5E1AC-B1FE-41B3-AF6F-492C42D1519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383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bi0SpaCE_D3.1Deliverable template.docx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5E1AC-B1FE-41B3-AF6F-492C42D1519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472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92611"/>
              <a:gd name="adj2" fmla="val 540798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423843"/>
              <a:gd name="adj2" fmla="val 511165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upo 3">
            <a:extLst>
              <a:ext uri="{FF2B5EF4-FFF2-40B4-BE49-F238E27FC236}">
                <a16:creationId xmlns:a16="http://schemas.microsoft.com/office/drawing/2014/main" id="{85C851FD-519C-198E-A3AA-5C105E236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215" y="6361300"/>
            <a:ext cx="4839386" cy="335955"/>
            <a:chOff x="598090" y="6200655"/>
            <a:chExt cx="4839945" cy="335772"/>
          </a:xfrm>
        </p:grpSpPr>
        <p:pic>
          <p:nvPicPr>
            <p:cNvPr id="4" name="Imagen 11">
              <a:extLst>
                <a:ext uri="{FF2B5EF4-FFF2-40B4-BE49-F238E27FC236}">
                  <a16:creationId xmlns:a16="http://schemas.microsoft.com/office/drawing/2014/main" id="{561BA618-109C-62B4-C830-3621D4AAF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uadroTexto 6">
              <a:extLst>
                <a:ext uri="{FF2B5EF4-FFF2-40B4-BE49-F238E27FC236}">
                  <a16:creationId xmlns:a16="http://schemas.microsoft.com/office/drawing/2014/main" id="{9F3C8EE7-B34A-6B1A-C8F5-D80F10C1B0D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6" y="478974"/>
            <a:ext cx="2101461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69929"/>
              <a:gd name="adj2" fmla="val 5407988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331310"/>
              <a:gd name="adj2" fmla="val 5064143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49B72F3B-8303-C93E-3CAF-8EAD1782CE1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5744" y="6388196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9DE39CAE-753F-A272-0790-A0F4D00D92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10FAEC50-B0DE-00AA-506F-60C1439805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03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>
                <a:latin typeface="+mj-lt"/>
              </a:rPr>
              <a:t>Big important title goes </a:t>
            </a:r>
            <a:r>
              <a:rPr lang="sr-Latn-RS" sz="440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Place the text #2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4A901-7054-3B16-0F29-81B06E35F6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77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>
                <a:latin typeface="+mj-lt"/>
              </a:rPr>
              <a:t>Big important title goes </a:t>
            </a:r>
            <a:r>
              <a:rPr lang="sr-Latn-RS" sz="440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Place the text #2 here</a:t>
            </a:r>
          </a:p>
        </p:txBody>
      </p:sp>
    </p:spTree>
    <p:extLst>
      <p:ext uri="{BB962C8B-B14F-4D97-AF65-F5344CB8AC3E}">
        <p14:creationId xmlns:p14="http://schemas.microsoft.com/office/powerpoint/2010/main" val="1903034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7D596-5E2B-F946-2687-07AAD8F0E27B}"/>
              </a:ext>
            </a:extLst>
          </p:cNvPr>
          <p:cNvCxnSpPr/>
          <p:nvPr userDrawn="1"/>
        </p:nvCxnSpPr>
        <p:spPr>
          <a:xfrm>
            <a:off x="1209368" y="0"/>
            <a:ext cx="0" cy="300867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E40DAF3-7822-7AD3-3DED-BDAFEA357323}"/>
              </a:ext>
            </a:extLst>
          </p:cNvPr>
          <p:cNvSpPr/>
          <p:nvPr userDrawn="1"/>
        </p:nvSpPr>
        <p:spPr>
          <a:xfrm>
            <a:off x="732503" y="2998839"/>
            <a:ext cx="953729" cy="953729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80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723AF8-DD21-8916-E6CC-FE02B7D8E1B4}"/>
              </a:ext>
            </a:extLst>
          </p:cNvPr>
          <p:cNvCxnSpPr>
            <a:cxnSpLocks/>
          </p:cNvCxnSpPr>
          <p:nvPr userDrawn="1"/>
        </p:nvCxnSpPr>
        <p:spPr>
          <a:xfrm>
            <a:off x="1209367" y="3952568"/>
            <a:ext cx="0" cy="2905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699BB-C0B1-C82E-2CC6-CAAEDBD27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20" y="837073"/>
            <a:ext cx="8797412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0BE0D02-DABE-2158-8D08-9606CDB3FA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63097" y="2232383"/>
            <a:ext cx="8819228" cy="1552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">
              <a:buNone/>
              <a:defRPr sz="200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r-Latn-RS"/>
              <a:t>Enter your paragraph text here.</a:t>
            </a:r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B6D8E-DCC2-351C-6210-093D7B82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71929" y="11321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7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B8BAEB4-F6F7-505A-0A49-D6F7BF4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867"/>
            <a:ext cx="461049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D5310-1CE5-5F42-251A-F0ED870AD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491999"/>
            <a:ext cx="7268852" cy="1033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Your paragraph text goes here.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2C6C1-58AF-58F7-6522-311279BAE5BA}"/>
              </a:ext>
            </a:extLst>
          </p:cNvPr>
          <p:cNvSpPr/>
          <p:nvPr userDrawn="1"/>
        </p:nvSpPr>
        <p:spPr>
          <a:xfrm>
            <a:off x="838200" y="3714161"/>
            <a:ext cx="10483392" cy="2441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FE9CD4-EF83-CEDA-9DBA-685395B8DE3E}"/>
              </a:ext>
            </a:extLst>
          </p:cNvPr>
          <p:cNvGrpSpPr/>
          <p:nvPr userDrawn="1"/>
        </p:nvGrpSpPr>
        <p:grpSpPr>
          <a:xfrm>
            <a:off x="1206630" y="3998652"/>
            <a:ext cx="2611225" cy="463600"/>
            <a:chOff x="1140643" y="3998652"/>
            <a:chExt cx="2611225" cy="46360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B5659F7-8E6E-0933-1C2E-56AC24B8E886}"/>
                </a:ext>
              </a:extLst>
            </p:cNvPr>
            <p:cNvSpPr txBox="1"/>
            <p:nvPr userDrawn="1"/>
          </p:nvSpPr>
          <p:spPr>
            <a:xfrm>
              <a:off x="1140643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>
                  <a:solidFill>
                    <a:schemeClr val="bg2"/>
                  </a:solidFill>
                </a:rPr>
                <a:t>01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547275-906C-0359-A121-C28F630C472B}"/>
                </a:ext>
              </a:extLst>
            </p:cNvPr>
            <p:cNvCxnSpPr/>
            <p:nvPr userDrawn="1"/>
          </p:nvCxnSpPr>
          <p:spPr>
            <a:xfrm>
              <a:off x="1234911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1D3E23-3549-F1B1-6245-59E5F5B2A278}"/>
              </a:ext>
            </a:extLst>
          </p:cNvPr>
          <p:cNvGrpSpPr/>
          <p:nvPr userDrawn="1"/>
        </p:nvGrpSpPr>
        <p:grpSpPr>
          <a:xfrm>
            <a:off x="4708295" y="3998652"/>
            <a:ext cx="2611225" cy="463600"/>
            <a:chOff x="4878370" y="3998652"/>
            <a:chExt cx="2611225" cy="46360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AF5AED-9BF2-F914-B68D-DAF46E97CD80}"/>
                </a:ext>
              </a:extLst>
            </p:cNvPr>
            <p:cNvSpPr txBox="1"/>
            <p:nvPr userDrawn="1"/>
          </p:nvSpPr>
          <p:spPr>
            <a:xfrm>
              <a:off x="4878370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>
                  <a:solidFill>
                    <a:schemeClr val="bg2"/>
                  </a:solidFill>
                </a:rPr>
                <a:t>02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D8BC51-2D19-FAFB-184E-D81A29EF9105}"/>
                </a:ext>
              </a:extLst>
            </p:cNvPr>
            <p:cNvCxnSpPr/>
            <p:nvPr userDrawn="1"/>
          </p:nvCxnSpPr>
          <p:spPr>
            <a:xfrm>
              <a:off x="4972638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54A0C6-DF52-989C-8C18-6D35168AC829}"/>
              </a:ext>
            </a:extLst>
          </p:cNvPr>
          <p:cNvGrpSpPr/>
          <p:nvPr userDrawn="1"/>
        </p:nvGrpSpPr>
        <p:grpSpPr>
          <a:xfrm>
            <a:off x="8209960" y="3984859"/>
            <a:ext cx="2611225" cy="463600"/>
            <a:chOff x="8143973" y="3984859"/>
            <a:chExt cx="2611225" cy="46360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CD7272-C148-1420-BFB7-B1B34E9D6837}"/>
                </a:ext>
              </a:extLst>
            </p:cNvPr>
            <p:cNvSpPr txBox="1"/>
            <p:nvPr userDrawn="1"/>
          </p:nvSpPr>
          <p:spPr>
            <a:xfrm>
              <a:off x="8143973" y="3984859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>
                  <a:solidFill>
                    <a:schemeClr val="bg2"/>
                  </a:solidFill>
                </a:rPr>
                <a:t>03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111762-ED6B-071C-7D5D-BC0C4279C55C}"/>
                </a:ext>
              </a:extLst>
            </p:cNvPr>
            <p:cNvCxnSpPr/>
            <p:nvPr userDrawn="1"/>
          </p:nvCxnSpPr>
          <p:spPr>
            <a:xfrm>
              <a:off x="8238241" y="4448459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7B552A-DCB9-D706-0905-D96588E20A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0163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F2220FA-B1AC-0D7F-F593-24599B320E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1008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FFFACE76-3FD8-9804-B675-54A8A9E63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41853" y="4609137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7B623F-B625-D2B2-F175-C51E209EE3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-1"/>
            <a:ext cx="12192000" cy="1690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231B-AB04-B192-226D-54A8D5C2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18256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85597-93F8-3637-EBD8-4446CBDDF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781175"/>
            <a:ext cx="10515600" cy="41671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</a:t>
            </a:r>
            <a:r>
              <a:rPr lang="sr-Latn-RS"/>
              <a:t>add subtitle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F29156-D8CF-6D26-69B3-D435563B796E}"/>
              </a:ext>
            </a:extLst>
          </p:cNvPr>
          <p:cNvSpPr/>
          <p:nvPr userDrawn="1"/>
        </p:nvSpPr>
        <p:spPr>
          <a:xfrm>
            <a:off x="10240651" y="5410985"/>
            <a:ext cx="3902697" cy="3902697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9304BB-C7BF-0687-7362-42D10A855270}"/>
              </a:ext>
            </a:extLst>
          </p:cNvPr>
          <p:cNvSpPr/>
          <p:nvPr userDrawn="1"/>
        </p:nvSpPr>
        <p:spPr>
          <a:xfrm>
            <a:off x="11342802" y="4344971"/>
            <a:ext cx="2132028" cy="213202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1DFFD2-E5B5-319B-DECC-4E8A156C6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0760" y="182561"/>
            <a:ext cx="1089582" cy="2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9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057AD4-C7FE-65F8-ABF8-8188B56DF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0486" y="2027614"/>
            <a:ext cx="3638550" cy="4339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Topic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20E9A4-E303-B109-8CA4-519A64EF32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0486" y="2489887"/>
            <a:ext cx="4015720" cy="7529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r-Latn-RS"/>
              <a:t>Here goes the main title of slide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0152B-2988-A213-8669-B8F252B4130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6264400" y="476405"/>
            <a:ext cx="4145378" cy="4142110"/>
            <a:chOff x="6264400" y="476405"/>
            <a:chExt cx="4145378" cy="4142110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F01EE3B-1FC3-3090-3FDD-9D2E926675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8209115">
              <a:off x="6276931" y="465724"/>
              <a:ext cx="4122166" cy="4143528"/>
            </a:xfrm>
            <a:prstGeom prst="arc">
              <a:avLst>
                <a:gd name="adj1" fmla="val 16433973"/>
                <a:gd name="adj2" fmla="val 4342242"/>
              </a:avLst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112E60A-E900-98BB-BA4A-4042E66F4202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6264400" y="481485"/>
              <a:ext cx="4137030" cy="4137030"/>
              <a:chOff x="6264400" y="481485"/>
              <a:chExt cx="4137030" cy="413703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C225442-F36E-9193-1E37-9402EF2BB3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 userDrawn="1"/>
            </p:nvSpPr>
            <p:spPr>
              <a:xfrm rot="497976">
                <a:off x="6264400" y="481485"/>
                <a:ext cx="4137030" cy="4137030"/>
              </a:xfrm>
              <a:prstGeom prst="ellipse">
                <a:avLst/>
              </a:pr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82000">
                      <a:srgbClr val="2E6E65"/>
                    </a:gs>
                    <a:gs pos="100000">
                      <a:srgbClr val="2E6E65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r-Latn-RS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F13681E0-1444-695A-30BF-68A402FB6385}"/>
                  </a:ext>
                </a:extLst>
              </p:cNvPr>
              <p:cNvGrpSpPr>
                <a:grpSpLocks noGrp="1" noUngrp="1" noRot="1" noMove="1" noResize="1"/>
              </p:cNvGrpSpPr>
              <p:nvPr userDrawn="1"/>
            </p:nvGrpSpPr>
            <p:grpSpPr>
              <a:xfrm>
                <a:off x="6652474" y="894434"/>
                <a:ext cx="3360878" cy="3351338"/>
                <a:chOff x="6652474" y="894434"/>
                <a:chExt cx="3360878" cy="335133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3DAF164-0F30-99E3-FA07-6BB6CFB04F2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6677347" y="894434"/>
                  <a:ext cx="3311133" cy="3311133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6F65FDA-A1AE-B965-6BAF-44379995E29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044841" y="1261928"/>
                  <a:ext cx="2576144" cy="2576144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054445D1-87BF-9E94-1EDB-08EAB8B1FA4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409909" y="1557051"/>
                  <a:ext cx="1846008" cy="1846008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6" name="Arc 25">
                  <a:extLst>
                    <a:ext uri="{FF2B5EF4-FFF2-40B4-BE49-F238E27FC236}">
                      <a16:creationId xmlns:a16="http://schemas.microsoft.com/office/drawing/2014/main" id="{53DEAF54-3079-BA64-C359-077DCE500DB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661137" y="893558"/>
                  <a:ext cx="3343551" cy="3360878"/>
                </a:xfrm>
                <a:prstGeom prst="arc">
                  <a:avLst>
                    <a:gd name="adj1" fmla="val 16433973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7" name="Arc 26">
                  <a:extLst>
                    <a:ext uri="{FF2B5EF4-FFF2-40B4-BE49-F238E27FC236}">
                      <a16:creationId xmlns:a16="http://schemas.microsoft.com/office/drawing/2014/main" id="{3564BCBA-6CA0-B8F7-B5A4-5BBD1202309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909604" y="1320265"/>
                  <a:ext cx="2740562" cy="2549186"/>
                </a:xfrm>
                <a:prstGeom prst="arc">
                  <a:avLst>
                    <a:gd name="adj1" fmla="val 16433973"/>
                    <a:gd name="adj2" fmla="val 1056621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5382AB52-5AAB-3D3C-675A-C24FDF37D6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7321504" y="1590891"/>
                  <a:ext cx="2010433" cy="1920598"/>
                </a:xfrm>
                <a:prstGeom prst="arc">
                  <a:avLst>
                    <a:gd name="adj1" fmla="val 16640721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</p:grp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D3181A4-28DF-D265-43F5-29277DCC454E}"/>
              </a:ext>
            </a:extLst>
          </p:cNvPr>
          <p:cNvGrpSpPr/>
          <p:nvPr userDrawn="1"/>
        </p:nvGrpSpPr>
        <p:grpSpPr>
          <a:xfrm>
            <a:off x="3194126" y="4598935"/>
            <a:ext cx="5803748" cy="1199536"/>
            <a:chOff x="3878489" y="4598935"/>
            <a:chExt cx="5803748" cy="119953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3C4A121-2D7B-DFAC-89BE-3C9F866659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78489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EE4A6A5-3D66-F3DF-05BF-F50C5FC751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80363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C3FF5A-B656-4E19-B8EA-AE5F0BD0DC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82237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D47DC07-88BD-CDAA-0933-FCBF66842D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0486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#1 paragraph</a:t>
            </a:r>
            <a:endParaRPr lang="en-US"/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80A1EE7-947B-D77E-D3B5-767E00C39C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2091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#2 paragraph</a:t>
            </a:r>
            <a:endParaRPr lang="en-US"/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1C8E951E-C7B3-2806-DECF-6BCF4175E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2546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#3 paragraph</a:t>
            </a:r>
            <a:endParaRPr lang="en-US"/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2AF1F92F-2ACB-32AA-DAA6-E7F20DA3E7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36497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/>
              <a:t>#4paragraph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5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21CA08F8-CFC6-4252-98A3-885E72397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98" y="658761"/>
            <a:ext cx="2052203" cy="517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BFA92-35E0-E333-1C67-210255392A3A}"/>
              </a:ext>
            </a:extLst>
          </p:cNvPr>
          <p:cNvSpPr txBox="1"/>
          <p:nvPr userDrawn="1"/>
        </p:nvSpPr>
        <p:spPr>
          <a:xfrm>
            <a:off x="1868128" y="2389238"/>
            <a:ext cx="8455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800">
                <a:latin typeface="+mj-lt"/>
              </a:rPr>
              <a:t>This is the last slide 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28979-17BE-4917-AFD3-404A60EB719C}"/>
              </a:ext>
            </a:extLst>
          </p:cNvPr>
          <p:cNvSpPr txBox="1"/>
          <p:nvPr userDrawn="1"/>
        </p:nvSpPr>
        <p:spPr>
          <a:xfrm>
            <a:off x="1868128" y="3237441"/>
            <a:ext cx="8455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>
                <a:solidFill>
                  <a:schemeClr val="tx2"/>
                </a:solidFill>
                <a:latin typeface="Montserrat" pitchFamily="2" charset="0"/>
              </a:rPr>
              <a:t>This is the last slide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8220DB-7C2A-9487-1F4B-5161918D5844}"/>
              </a:ext>
            </a:extLst>
          </p:cNvPr>
          <p:cNvSpPr txBox="1"/>
          <p:nvPr userDrawn="1"/>
        </p:nvSpPr>
        <p:spPr>
          <a:xfrm>
            <a:off x="2654708" y="4079492"/>
            <a:ext cx="6882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000">
                <a:solidFill>
                  <a:schemeClr val="tx1"/>
                </a:solidFill>
                <a:latin typeface="Montserrat" pitchFamily="2" charset="0"/>
              </a:rPr>
              <a:t>This is the last slide paragraph. Write here if something is needed, otherwise delete this section.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68B68DE-5422-15B9-E2B7-1BF19CBC941D}"/>
              </a:ext>
            </a:extLst>
          </p:cNvPr>
          <p:cNvGrpSpPr/>
          <p:nvPr userDrawn="1"/>
        </p:nvGrpSpPr>
        <p:grpSpPr>
          <a:xfrm>
            <a:off x="3926682" y="5856365"/>
            <a:ext cx="4338637" cy="487003"/>
            <a:chOff x="3733647" y="5856365"/>
            <a:chExt cx="4338637" cy="48700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522F89F-B5E2-258A-D397-F7C563E11E48}"/>
                </a:ext>
              </a:extLst>
            </p:cNvPr>
            <p:cNvGrpSpPr/>
            <p:nvPr userDrawn="1"/>
          </p:nvGrpSpPr>
          <p:grpSpPr>
            <a:xfrm>
              <a:off x="3733647" y="5892084"/>
              <a:ext cx="2244367" cy="415567"/>
              <a:chOff x="4097440" y="5724934"/>
              <a:chExt cx="2244367" cy="415567"/>
            </a:xfrm>
          </p:grpSpPr>
          <p:pic>
            <p:nvPicPr>
              <p:cNvPr id="11" name="Imagen 2" descr="Logotipo, Icono&#10;&#10;Descripción generada automáticamente">
                <a:extLst>
                  <a:ext uri="{FF2B5EF4-FFF2-40B4-BE49-F238E27FC236}">
                    <a16:creationId xmlns:a16="http://schemas.microsoft.com/office/drawing/2014/main" id="{3F481C10-471F-CD3F-8752-DDEFC0EE1136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3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97440" y="5724934"/>
                <a:ext cx="415566" cy="4155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2449D25-288F-742B-4C99-FF86B4490556}"/>
                  </a:ext>
                </a:extLst>
              </p:cNvPr>
              <p:cNvSpPr txBox="1"/>
              <p:nvPr userDrawn="1"/>
            </p:nvSpPr>
            <p:spPr>
              <a:xfrm>
                <a:off x="4513006" y="5763440"/>
                <a:ext cx="182880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 sz="1600">
                    <a:latin typeface="Montserrat Light" pitchFamily="2" charset="0"/>
                  </a:rPr>
                  <a:t>linkedin/handle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AD558A5-2C2D-15E9-FCE4-99E258E3C694}"/>
                </a:ext>
              </a:extLst>
            </p:cNvPr>
            <p:cNvGrpSpPr/>
            <p:nvPr userDrawn="1"/>
          </p:nvGrpSpPr>
          <p:grpSpPr>
            <a:xfrm>
              <a:off x="6213987" y="5856365"/>
              <a:ext cx="1858297" cy="487003"/>
              <a:chOff x="4026003" y="5653497"/>
              <a:chExt cx="1858297" cy="487003"/>
            </a:xfrm>
          </p:grpSpPr>
          <p:pic>
            <p:nvPicPr>
              <p:cNvPr id="15" name="Imagen 2" descr="World with solid fill">
                <a:extLst>
                  <a:ext uri="{FF2B5EF4-FFF2-40B4-BE49-F238E27FC236}">
                    <a16:creationId xmlns:a16="http://schemas.microsoft.com/office/drawing/2014/main" id="{BF6D4CB8-3A78-F28D-5B7D-95506F2DE737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stretch/>
            </p:blipFill>
            <p:spPr bwMode="auto">
              <a:xfrm>
                <a:off x="4026003" y="5653497"/>
                <a:ext cx="487003" cy="48700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FFC9B36-90DF-3ACD-7441-AEA81411EBA6}"/>
                  </a:ext>
                </a:extLst>
              </p:cNvPr>
              <p:cNvSpPr txBox="1"/>
              <p:nvPr userDrawn="1"/>
            </p:nvSpPr>
            <p:spPr>
              <a:xfrm>
                <a:off x="4513006" y="5763440"/>
                <a:ext cx="13712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 sz="1600">
                    <a:latin typeface="Montserrat Light" pitchFamily="2" charset="0"/>
                  </a:rPr>
                  <a:t>website-url</a:t>
                </a:r>
              </a:p>
            </p:txBody>
          </p:sp>
        </p:grpSp>
      </p:grpSp>
      <p:grpSp>
        <p:nvGrpSpPr>
          <p:cNvPr id="2" name="Grupo 3">
            <a:extLst>
              <a:ext uri="{FF2B5EF4-FFF2-40B4-BE49-F238E27FC236}">
                <a16:creationId xmlns:a16="http://schemas.microsoft.com/office/drawing/2014/main" id="{A5EDE0AA-E3DF-97E7-103D-7DDB504EED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0512" y="6427328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1495E4BA-827E-4758-CCFF-3EB27D32A5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F23DA249-ABDC-17A0-D904-BFAB91F7F1C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7198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4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61" r:id="rId7"/>
    <p:sldLayoutId id="2147483653" r:id="rId8"/>
    <p:sldLayoutId id="214748366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arhusuniversitet.sharepoint.com/:w:/r/sites/TECHbi0SpaCEHEUProject/Delte%20dokumenter/WP3/D3.1/bi0SpaCE_D3.1Deliverable%20template.docx?d=wc38ac453a7ec4f1ebf4a97a333c55cf2&amp;csf=1&amp;web=1&amp;e=FgRUs9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7526-D255-E6C0-EAFE-CB23496D1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 3 / Task 3.1</a:t>
            </a:r>
            <a:br>
              <a:rPr lang="en-US" dirty="0"/>
            </a:br>
            <a:r>
              <a:rPr lang="en-US" dirty="0"/>
              <a:t>NISSA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6E625-D43C-9A88-14C1-775325FFCF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7EDFF09-5907-4ADF-8DEE-DA4CA4958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416" y="2081473"/>
            <a:ext cx="7264493" cy="206197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54765-1B88-25A8-85F3-65412C935E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Leader: </a:t>
            </a:r>
            <a:r>
              <a:rPr lang="en-US" sz="2200" dirty="0" err="1"/>
              <a:t>Nissatech</a:t>
            </a:r>
            <a:endParaRPr lang="en-US" sz="2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Participants: pilots</a:t>
            </a:r>
            <a:endParaRPr lang="en-GB" sz="2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200" dirty="0"/>
              <a:t>Task start: </a:t>
            </a:r>
            <a:r>
              <a:rPr lang="en-GB" sz="2200" b="1" dirty="0"/>
              <a:t>M5</a:t>
            </a:r>
            <a:r>
              <a:rPr lang="en-GB" sz="22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Task end: </a:t>
            </a:r>
            <a:r>
              <a:rPr lang="en-US" sz="2200" b="1" dirty="0"/>
              <a:t>M15 (D3.1)</a:t>
            </a:r>
            <a:endParaRPr lang="en-GB" sz="22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9F2CABA-DD35-F763-8130-7A44319DAD12}"/>
              </a:ext>
            </a:extLst>
          </p:cNvPr>
          <p:cNvSpPr/>
          <p:nvPr/>
        </p:nvSpPr>
        <p:spPr>
          <a:xfrm>
            <a:off x="4380416" y="3742843"/>
            <a:ext cx="7344800" cy="131159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BAAAE8B-DFB5-30E9-585B-FE14682AB759}"/>
              </a:ext>
            </a:extLst>
          </p:cNvPr>
          <p:cNvCxnSpPr>
            <a:cxnSpLocks/>
          </p:cNvCxnSpPr>
          <p:nvPr/>
        </p:nvCxnSpPr>
        <p:spPr>
          <a:xfrm flipV="1">
            <a:off x="10131423" y="2150507"/>
            <a:ext cx="0" cy="22082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7026CE2-EC23-6E28-095B-488CABDE7C1F}"/>
              </a:ext>
            </a:extLst>
          </p:cNvPr>
          <p:cNvSpPr txBox="1"/>
          <p:nvPr/>
        </p:nvSpPr>
        <p:spPr>
          <a:xfrm>
            <a:off x="9501135" y="1781175"/>
            <a:ext cx="107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Now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C37A30-1C91-4064-B971-EBF23AE8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2" y="182561"/>
            <a:ext cx="11756421" cy="1325563"/>
          </a:xfrm>
        </p:spPr>
        <p:txBody>
          <a:bodyPr>
            <a:noAutofit/>
          </a:bodyPr>
          <a:lstStyle/>
          <a:p>
            <a:r>
              <a:rPr lang="en-US" sz="3800" spc="-10" dirty="0">
                <a:latin typeface="News Gothic MT"/>
                <a:cs typeface="News Gothic MT"/>
              </a:rPr>
              <a:t>T3.1</a:t>
            </a:r>
            <a:br>
              <a:rPr lang="en-US" sz="3800" spc="-10" dirty="0">
                <a:latin typeface="News Gothic MT"/>
                <a:cs typeface="News Gothic MT"/>
              </a:rPr>
            </a:br>
            <a:r>
              <a:rPr lang="en-US" sz="3800" spc="-10" dirty="0">
                <a:latin typeface="News Gothic MT"/>
                <a:cs typeface="News Gothic MT"/>
              </a:rPr>
              <a:t>Update, next steps and risks</a:t>
            </a:r>
            <a:br>
              <a:rPr lang="es-ES" sz="3800" spc="-10" dirty="0">
                <a:latin typeface="News Gothic MT"/>
                <a:cs typeface="News Gothic MT"/>
              </a:rPr>
            </a:br>
            <a:endParaRPr lang="de-DE" sz="3800" dirty="0"/>
          </a:p>
        </p:txBody>
      </p:sp>
    </p:spTree>
    <p:extLst>
      <p:ext uri="{BB962C8B-B14F-4D97-AF65-F5344CB8AC3E}">
        <p14:creationId xmlns:p14="http://schemas.microsoft.com/office/powerpoint/2010/main" val="2830681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5CFDE-3913-7EEC-45B8-B7EC50A9E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3.1: Implementation of inventory and emissions data collection sensors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DEF2A-AF7D-05D5-CC54-01F7E58A3D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7" y="1781175"/>
            <a:ext cx="11101995" cy="41671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000" b="0" i="0" u="none" strike="noStrike" baseline="0" dirty="0"/>
              <a:t>T3.1 Implementation of inventory and emissions data collection sensors (Lead: NISSA; Participants: All) [M5 – M15]</a:t>
            </a:r>
          </a:p>
          <a:p>
            <a:pPr algn="l"/>
            <a:r>
              <a:rPr lang="en-US" sz="2000" b="1" u="none" strike="noStrike" baseline="0" dirty="0"/>
              <a:t>This task will deliver the sensor infrastructure for the measurement of process inventory data (e.g., </a:t>
            </a:r>
            <a:r>
              <a:rPr lang="en-US" sz="2000" b="1" dirty="0"/>
              <a:t>energy, water), </a:t>
            </a:r>
            <a:r>
              <a:rPr lang="en-US" sz="2000" b="1" u="none" strike="noStrike" baseline="0" dirty="0"/>
              <a:t>operating conditions (e.g., pH, dissolved oxygen), and emissions (e.g., dissolved effluents in process water, biowaste) for the four bi0SpaCE pilots. </a:t>
            </a:r>
            <a:r>
              <a:rPr lang="en-US" sz="2000" b="0" i="0" u="none" strike="noStrike" baseline="0" dirty="0"/>
              <a:t>This enables continuous tracking of process resource flows and exchanges for building online LCA and CE assessment models of bio-based processes, as well as developing causal, data-driven models for improving process performance. Data requirements for generating process life-cycle inventory models will be assessed, and a preliminary inventory for the LCA based on the data collection framework in T2.5. </a:t>
            </a:r>
          </a:p>
          <a:p>
            <a:pPr algn="l"/>
            <a:r>
              <a:rPr lang="en-US" sz="2000" b="1" i="0" u="none" strike="noStrike" baseline="0" dirty="0"/>
              <a:t>Current data aggregation, process information already captured, data collection infrastructure and communication protocols, data gaps, will be benchmarked for each pilot, including existing historical data.</a:t>
            </a:r>
            <a:r>
              <a:rPr lang="en-US" sz="2000" b="0" i="0" u="none" strike="noStrike" baseline="0" dirty="0"/>
              <a:t> </a:t>
            </a:r>
          </a:p>
          <a:p>
            <a:pPr algn="l"/>
            <a:r>
              <a:rPr lang="en-US" sz="2000" b="1" i="0" u="none" strike="noStrike" baseline="0" dirty="0"/>
              <a:t>Each pilot partner will generate and deploy specific plans for implementing the required sensing systems. </a:t>
            </a:r>
          </a:p>
          <a:p>
            <a:pPr algn="l"/>
            <a:r>
              <a:rPr lang="en-US" sz="2000" b="0" i="0" u="none" strike="noStrike" baseline="0" dirty="0"/>
              <a:t>Sensor installation and testing will occur at the pilot facilities, and </a:t>
            </a:r>
            <a:r>
              <a:rPr lang="en-US" sz="2000" b="1" i="0" u="none" strike="noStrike" baseline="0" dirty="0"/>
              <a:t>data quality </a:t>
            </a:r>
            <a:r>
              <a:rPr lang="en-US" sz="2000" i="0" u="none" strike="noStrike" baseline="0" dirty="0"/>
              <a:t>for DT generation </a:t>
            </a:r>
            <a:r>
              <a:rPr lang="en-US" sz="2000" b="1" i="0" u="none" strike="noStrike" baseline="0" dirty="0"/>
              <a:t>will be validated</a:t>
            </a:r>
            <a:r>
              <a:rPr lang="en-US" sz="2000" b="0" i="0" u="none" strike="noStrike" baseline="0" dirty="0"/>
              <a:t>. (Deliverable 3.1 in M15)</a:t>
            </a:r>
          </a:p>
        </p:txBody>
      </p:sp>
    </p:spTree>
    <p:extLst>
      <p:ext uri="{BB962C8B-B14F-4D97-AF65-F5344CB8AC3E}">
        <p14:creationId xmlns:p14="http://schemas.microsoft.com/office/powerpoint/2010/main" val="36164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4797A-1B30-2924-150B-0F0E5A869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Deliverable 3.1</a:t>
            </a:r>
            <a:br>
              <a:rPr lang="en-US" dirty="0"/>
            </a:br>
            <a:r>
              <a:rPr lang="en-US" dirty="0"/>
              <a:t>Technical documentation on sensor implementation and data pipe-lines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881FC-341C-A78C-6CA1-0C3B750D45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Description:</a:t>
            </a:r>
          </a:p>
          <a:p>
            <a:pPr fontAlgn="base"/>
            <a:r>
              <a:rPr lang="en-US" dirty="0"/>
              <a:t>Data requirements for generating life-cycle inventories, data aggregation process, data collection infrastructure, communication protocols, and the identified data gaps for the four bi0SpaCE pilots. Report on </a:t>
            </a:r>
            <a:r>
              <a:rPr lang="en-US" b="1" dirty="0"/>
              <a:t>sensor implementation, including technical specifications for the sensors and preliminary validation of data collection pipelines</a:t>
            </a:r>
            <a:r>
              <a:rPr lang="en-US" dirty="0"/>
              <a:t>. The above results are based on work conducted in Task 3.1.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Authors: all pilots and their technical supporters</a:t>
            </a:r>
          </a:p>
          <a:p>
            <a:pPr fontAlgn="base"/>
            <a:r>
              <a:rPr lang="en-US" dirty="0"/>
              <a:t>Deadline: 31.3.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7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93BD-9279-D80C-25DC-5BBBC6D6A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748ED-FD25-44E7-887A-8E2AD719D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Deliverable 3.1</a:t>
            </a:r>
            <a:br>
              <a:rPr lang="en-US" dirty="0"/>
            </a:br>
            <a:r>
              <a:rPr lang="en-US" dirty="0" err="1"/>
              <a:t>ToC</a:t>
            </a:r>
            <a:endParaRPr lang="en-US" dirty="0"/>
          </a:p>
        </p:txBody>
      </p:sp>
      <p:pic>
        <p:nvPicPr>
          <p:cNvPr id="5" name="Picture 4" descr="A table of contents with text&#10;&#10;AI-generated content may be incorrect.">
            <a:extLst>
              <a:ext uri="{FF2B5EF4-FFF2-40B4-BE49-F238E27FC236}">
                <a16:creationId xmlns:a16="http://schemas.microsoft.com/office/drawing/2014/main" id="{DD58C30B-A692-A524-B621-09E399265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7028" y="1531369"/>
            <a:ext cx="6278228" cy="5169877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76262162-DE70-CF12-332C-16170BBAEC7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bi0SpaCE_D3.1Deliverable template.docx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AC84DD-D298-C9C7-DCC7-25122BE83B5D}"/>
              </a:ext>
            </a:extLst>
          </p:cNvPr>
          <p:cNvSpPr txBox="1"/>
          <p:nvPr/>
        </p:nvSpPr>
        <p:spPr>
          <a:xfrm>
            <a:off x="361405" y="2236317"/>
            <a:ext cx="777675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On-line document:</a:t>
            </a:r>
          </a:p>
          <a:p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bi0SpaCE_D3.1Deliverable template.docx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IMPORTANT: Section 3 – input from pilot</a:t>
            </a:r>
          </a:p>
          <a:p>
            <a:endParaRPr lang="en-US" dirty="0"/>
          </a:p>
          <a:p>
            <a:r>
              <a:rPr lang="en-US" dirty="0"/>
              <a:t>Timeline:</a:t>
            </a:r>
          </a:p>
          <a:p>
            <a:r>
              <a:rPr lang="en-US" dirty="0"/>
              <a:t>Initial input (Section 3.1) – end of January</a:t>
            </a:r>
          </a:p>
          <a:p>
            <a:r>
              <a:rPr lang="en-US" dirty="0"/>
              <a:t>Sections 3.2/3.3 – end of February</a:t>
            </a:r>
          </a:p>
          <a:p>
            <a:r>
              <a:rPr lang="en-US" dirty="0"/>
              <a:t>Refinement – mid of March</a:t>
            </a:r>
          </a:p>
          <a:p>
            <a:r>
              <a:rPr lang="en-US" dirty="0"/>
              <a:t>Review – ten days before the deadline</a:t>
            </a:r>
          </a:p>
          <a:p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3E20E80-24C9-0A55-6A27-3A7DE692EB78}"/>
              </a:ext>
            </a:extLst>
          </p:cNvPr>
          <p:cNvSpPr/>
          <p:nvPr/>
        </p:nvSpPr>
        <p:spPr>
          <a:xfrm>
            <a:off x="5512525" y="4397829"/>
            <a:ext cx="6348549" cy="144562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6D532-2148-C293-5DAC-896FD3767B87}"/>
              </a:ext>
            </a:extLst>
          </p:cNvPr>
          <p:cNvSpPr txBox="1"/>
          <p:nvPr/>
        </p:nvSpPr>
        <p:spPr>
          <a:xfrm>
            <a:off x="470263" y="5347063"/>
            <a:ext cx="4071949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Only Naturae provided Section 3.1</a:t>
            </a:r>
          </a:p>
          <a:p>
            <a:r>
              <a:rPr lang="en-US" dirty="0"/>
              <a:t>All other inputs are missing </a:t>
            </a:r>
          </a:p>
        </p:txBody>
      </p:sp>
    </p:spTree>
    <p:extLst>
      <p:ext uri="{BB962C8B-B14F-4D97-AF65-F5344CB8AC3E}">
        <p14:creationId xmlns:p14="http://schemas.microsoft.com/office/powerpoint/2010/main" val="297095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B8D6A-886A-34D8-FC15-71FE8D42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4865-E07F-6E3D-3290-C3EFF09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of sensors in pilot companies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FEA4D-F318-7567-00D8-5607D77DEE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Delayed purchasing of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Initiate procurement as early as possible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Sensor hardware and data formats may not be compatible with the future bi0SpaCE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Select sensors supporting standard communication protocols (e.g., MQTT, OPC UA)</a:t>
            </a:r>
          </a:p>
        </p:txBody>
      </p:sp>
    </p:spTree>
    <p:extLst>
      <p:ext uri="{BB962C8B-B14F-4D97-AF65-F5344CB8AC3E}">
        <p14:creationId xmlns:p14="http://schemas.microsoft.com/office/powerpoint/2010/main" val="2570209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B0DCD-1809-BCCD-ACA2-1BD620F25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3A3B9B-A8F9-79FC-9094-703F30A2A25C}"/>
              </a:ext>
            </a:extLst>
          </p:cNvPr>
          <p:cNvSpPr/>
          <p:nvPr/>
        </p:nvSpPr>
        <p:spPr>
          <a:xfrm>
            <a:off x="1419496" y="6239692"/>
            <a:ext cx="2542903" cy="4953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Machine/Asset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0F1B3F-1F34-E62F-0E2A-5E50F5C2FC04}"/>
              </a:ext>
            </a:extLst>
          </p:cNvPr>
          <p:cNvSpPr/>
          <p:nvPr/>
        </p:nvSpPr>
        <p:spPr>
          <a:xfrm>
            <a:off x="7333434" y="6230167"/>
            <a:ext cx="1657350" cy="4953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machine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0DF3D3C-7EB6-6798-895F-FC948300562B}"/>
              </a:ext>
            </a:extLst>
          </p:cNvPr>
          <p:cNvSpPr/>
          <p:nvPr/>
        </p:nvSpPr>
        <p:spPr>
          <a:xfrm>
            <a:off x="1799409" y="5515792"/>
            <a:ext cx="1866900" cy="36195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PLC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531AA8-2A65-CCE6-19E2-85BCEE3AF601}"/>
              </a:ext>
            </a:extLst>
          </p:cNvPr>
          <p:cNvSpPr/>
          <p:nvPr/>
        </p:nvSpPr>
        <p:spPr>
          <a:xfrm>
            <a:off x="3104334" y="2515417"/>
            <a:ext cx="4933950" cy="22288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243F80-2F4F-B152-EAE9-2C7569B38A36}"/>
              </a:ext>
            </a:extLst>
          </p:cNvPr>
          <p:cNvSpPr txBox="1"/>
          <p:nvPr/>
        </p:nvSpPr>
        <p:spPr>
          <a:xfrm>
            <a:off x="6771459" y="5096692"/>
            <a:ext cx="1007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wireless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BB4D04D-5779-B95A-9914-276A503DD8CF}"/>
              </a:ext>
            </a:extLst>
          </p:cNvPr>
          <p:cNvCxnSpPr>
            <a:cxnSpLocks/>
          </p:cNvCxnSpPr>
          <p:nvPr/>
        </p:nvCxnSpPr>
        <p:spPr>
          <a:xfrm flipH="1" flipV="1">
            <a:off x="6552384" y="4734742"/>
            <a:ext cx="1285875" cy="120015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5A0BE84-9F79-25C7-69B3-EEF4988EB870}"/>
              </a:ext>
            </a:extLst>
          </p:cNvPr>
          <p:cNvSpPr txBox="1"/>
          <p:nvPr/>
        </p:nvSpPr>
        <p:spPr>
          <a:xfrm>
            <a:off x="1694634" y="5858692"/>
            <a:ext cx="731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wired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1C7BB0-56C8-9635-5F97-FE1F03135691}"/>
              </a:ext>
            </a:extLst>
          </p:cNvPr>
          <p:cNvSpPr/>
          <p:nvPr/>
        </p:nvSpPr>
        <p:spPr>
          <a:xfrm>
            <a:off x="2513784" y="5887267"/>
            <a:ext cx="523875" cy="3429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F26FEC-5152-6415-2B66-AA801E77AF57}"/>
              </a:ext>
            </a:extLst>
          </p:cNvPr>
          <p:cNvSpPr txBox="1"/>
          <p:nvPr/>
        </p:nvSpPr>
        <p:spPr>
          <a:xfrm>
            <a:off x="5761809" y="4191817"/>
            <a:ext cx="2162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synchronization</a:t>
            </a:r>
          </a:p>
        </p:txBody>
      </p:sp>
      <p:sp>
        <p:nvSpPr>
          <p:cNvPr id="13" name="Cylinder 12">
            <a:extLst>
              <a:ext uri="{FF2B5EF4-FFF2-40B4-BE49-F238E27FC236}">
                <a16:creationId xmlns:a16="http://schemas.microsoft.com/office/drawing/2014/main" id="{E4FC53F3-3253-0A82-1A2E-89DD7D75ABFB}"/>
              </a:ext>
            </a:extLst>
          </p:cNvPr>
          <p:cNvSpPr/>
          <p:nvPr/>
        </p:nvSpPr>
        <p:spPr>
          <a:xfrm rot="5400000">
            <a:off x="5395101" y="-2499496"/>
            <a:ext cx="428625" cy="8553452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40F737-5357-E21F-70C2-3E45B0A4C7F2}"/>
              </a:ext>
            </a:extLst>
          </p:cNvPr>
          <p:cNvSpPr txBox="1"/>
          <p:nvPr/>
        </p:nvSpPr>
        <p:spPr>
          <a:xfrm>
            <a:off x="4475939" y="1562917"/>
            <a:ext cx="1766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message broker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047AC6-102C-ECAD-B40D-27D5AE9A97F0}"/>
              </a:ext>
            </a:extLst>
          </p:cNvPr>
          <p:cNvSpPr txBox="1"/>
          <p:nvPr/>
        </p:nvSpPr>
        <p:spPr>
          <a:xfrm>
            <a:off x="5752284" y="3972742"/>
            <a:ext cx="1952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completeness</a:t>
            </a:r>
          </a:p>
        </p:txBody>
      </p:sp>
      <p:sp>
        <p:nvSpPr>
          <p:cNvPr id="16" name="Circle: Hollow 15">
            <a:extLst>
              <a:ext uri="{FF2B5EF4-FFF2-40B4-BE49-F238E27FC236}">
                <a16:creationId xmlns:a16="http://schemas.microsoft.com/office/drawing/2014/main" id="{BCE73F42-F258-DEC2-50B2-7062C18DF5F9}"/>
              </a:ext>
            </a:extLst>
          </p:cNvPr>
          <p:cNvSpPr/>
          <p:nvPr/>
        </p:nvSpPr>
        <p:spPr>
          <a:xfrm>
            <a:off x="7704909" y="5982517"/>
            <a:ext cx="666750" cy="180975"/>
          </a:xfrm>
          <a:prstGeom prst="don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33F389-20B9-B5FB-BB3B-352F85864382}"/>
              </a:ext>
            </a:extLst>
          </p:cNvPr>
          <p:cNvSpPr txBox="1"/>
          <p:nvPr/>
        </p:nvSpPr>
        <p:spPr>
          <a:xfrm>
            <a:off x="6523809" y="5849167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sensors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DB7160-B0E5-196C-6467-82A9D8B3FF5C}"/>
              </a:ext>
            </a:extLst>
          </p:cNvPr>
          <p:cNvSpPr txBox="1"/>
          <p:nvPr/>
        </p:nvSpPr>
        <p:spPr>
          <a:xfrm>
            <a:off x="3723459" y="3563167"/>
            <a:ext cx="1952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cleaning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AE3FB1-EF7D-4C1E-29F8-5AF4E4F20537}"/>
              </a:ext>
            </a:extLst>
          </p:cNvPr>
          <p:cNvSpPr txBox="1"/>
          <p:nvPr/>
        </p:nvSpPr>
        <p:spPr>
          <a:xfrm>
            <a:off x="3713935" y="3344092"/>
            <a:ext cx="1952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preparation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30F4C8-4165-C066-3882-D4067CFDF387}"/>
              </a:ext>
            </a:extLst>
          </p:cNvPr>
          <p:cNvSpPr txBox="1"/>
          <p:nvPr/>
        </p:nvSpPr>
        <p:spPr>
          <a:xfrm>
            <a:off x="5771334" y="4401367"/>
            <a:ext cx="2162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connectivity</a:t>
            </a:r>
          </a:p>
        </p:txBody>
      </p:sp>
      <p:sp>
        <p:nvSpPr>
          <p:cNvPr id="21" name="Arrow: Up-Down 20">
            <a:extLst>
              <a:ext uri="{FF2B5EF4-FFF2-40B4-BE49-F238E27FC236}">
                <a16:creationId xmlns:a16="http://schemas.microsoft.com/office/drawing/2014/main" id="{C26C85D8-EDD3-8CD1-73A8-13A631B83D73}"/>
              </a:ext>
            </a:extLst>
          </p:cNvPr>
          <p:cNvSpPr/>
          <p:nvPr/>
        </p:nvSpPr>
        <p:spPr>
          <a:xfrm>
            <a:off x="3028137" y="924742"/>
            <a:ext cx="295275" cy="647699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-Down 21">
            <a:extLst>
              <a:ext uri="{FF2B5EF4-FFF2-40B4-BE49-F238E27FC236}">
                <a16:creationId xmlns:a16="http://schemas.microsoft.com/office/drawing/2014/main" id="{BBE92D62-4A64-E87B-B3D0-44CA9B191DF4}"/>
              </a:ext>
            </a:extLst>
          </p:cNvPr>
          <p:cNvSpPr/>
          <p:nvPr/>
        </p:nvSpPr>
        <p:spPr>
          <a:xfrm>
            <a:off x="5342711" y="1991542"/>
            <a:ext cx="304798" cy="533399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5B96201-233C-67E7-656C-A3E432E20ADD}"/>
              </a:ext>
            </a:extLst>
          </p:cNvPr>
          <p:cNvCxnSpPr>
            <a:cxnSpLocks/>
          </p:cNvCxnSpPr>
          <p:nvPr/>
        </p:nvCxnSpPr>
        <p:spPr>
          <a:xfrm flipV="1">
            <a:off x="2856684" y="3925117"/>
            <a:ext cx="1638300" cy="157162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52EE4BE-216D-7E3F-38DD-0BD1D36B093C}"/>
              </a:ext>
            </a:extLst>
          </p:cNvPr>
          <p:cNvSpPr/>
          <p:nvPr/>
        </p:nvSpPr>
        <p:spPr>
          <a:xfrm>
            <a:off x="5695133" y="3982267"/>
            <a:ext cx="2151289" cy="7048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9A552F-97AF-4934-FF91-F2B797138B9B}"/>
              </a:ext>
            </a:extLst>
          </p:cNvPr>
          <p:cNvSpPr/>
          <p:nvPr/>
        </p:nvSpPr>
        <p:spPr>
          <a:xfrm>
            <a:off x="3618683" y="3315517"/>
            <a:ext cx="1666875" cy="5810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15C0BE-DB3B-AB16-7E5D-643F8B318503}"/>
              </a:ext>
            </a:extLst>
          </p:cNvPr>
          <p:cNvSpPr txBox="1"/>
          <p:nvPr/>
        </p:nvSpPr>
        <p:spPr>
          <a:xfrm>
            <a:off x="4075884" y="4401367"/>
            <a:ext cx="1436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Edge device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C5D5364-74C6-0D80-EC24-C38E2B04C9EB}"/>
              </a:ext>
            </a:extLst>
          </p:cNvPr>
          <p:cNvSpPr/>
          <p:nvPr/>
        </p:nvSpPr>
        <p:spPr>
          <a:xfrm>
            <a:off x="4297679" y="2598149"/>
            <a:ext cx="1885951" cy="381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098579-B896-36FE-1711-F5A730D4DD07}"/>
              </a:ext>
            </a:extLst>
          </p:cNvPr>
          <p:cNvSpPr txBox="1"/>
          <p:nvPr/>
        </p:nvSpPr>
        <p:spPr>
          <a:xfrm>
            <a:off x="4247335" y="2655299"/>
            <a:ext cx="22144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OBSERVATION</a:t>
            </a:r>
          </a:p>
        </p:txBody>
      </p:sp>
      <p:sp>
        <p:nvSpPr>
          <p:cNvPr id="29" name="Arrow: Up-Down 28">
            <a:extLst>
              <a:ext uri="{FF2B5EF4-FFF2-40B4-BE49-F238E27FC236}">
                <a16:creationId xmlns:a16="http://schemas.microsoft.com/office/drawing/2014/main" id="{E9E4EE0F-E246-DF05-ECC9-0767F706D240}"/>
              </a:ext>
            </a:extLst>
          </p:cNvPr>
          <p:cNvSpPr/>
          <p:nvPr/>
        </p:nvSpPr>
        <p:spPr>
          <a:xfrm>
            <a:off x="4409262" y="905692"/>
            <a:ext cx="295275" cy="647699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Up-Down 29">
            <a:extLst>
              <a:ext uri="{FF2B5EF4-FFF2-40B4-BE49-F238E27FC236}">
                <a16:creationId xmlns:a16="http://schemas.microsoft.com/office/drawing/2014/main" id="{07C9280D-92F6-B63C-74D2-DEC87ABA0325}"/>
              </a:ext>
            </a:extLst>
          </p:cNvPr>
          <p:cNvSpPr/>
          <p:nvPr/>
        </p:nvSpPr>
        <p:spPr>
          <a:xfrm>
            <a:off x="7381062" y="896167"/>
            <a:ext cx="295275" cy="647699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610BD95-6E56-1962-DA8C-711FD829ECA2}"/>
              </a:ext>
            </a:extLst>
          </p:cNvPr>
          <p:cNvCxnSpPr>
            <a:stCxn id="25" idx="0"/>
            <a:endCxn id="27" idx="2"/>
          </p:cNvCxnSpPr>
          <p:nvPr/>
        </p:nvCxnSpPr>
        <p:spPr>
          <a:xfrm flipV="1">
            <a:off x="4452121" y="2979149"/>
            <a:ext cx="788534" cy="336368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CEA1959-C72C-43F8-EED2-486996A3BDA2}"/>
              </a:ext>
            </a:extLst>
          </p:cNvPr>
          <p:cNvSpPr/>
          <p:nvPr/>
        </p:nvSpPr>
        <p:spPr>
          <a:xfrm>
            <a:off x="1180284" y="2191567"/>
            <a:ext cx="9667875" cy="3257550"/>
          </a:xfrm>
          <a:prstGeom prst="rect">
            <a:avLst/>
          </a:prstGeom>
          <a:noFill/>
          <a:ln w="57150"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E222062-CBAF-CCBD-A696-0AE6BEEAC480}"/>
              </a:ext>
            </a:extLst>
          </p:cNvPr>
          <p:cNvSpPr txBox="1"/>
          <p:nvPr/>
        </p:nvSpPr>
        <p:spPr>
          <a:xfrm>
            <a:off x="8819609" y="2164625"/>
            <a:ext cx="2074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SENSOR 5.0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EC3B81E-F61B-6691-596C-E1FA5F69A919}"/>
              </a:ext>
            </a:extLst>
          </p:cNvPr>
          <p:cNvSpPr/>
          <p:nvPr/>
        </p:nvSpPr>
        <p:spPr>
          <a:xfrm>
            <a:off x="5657033" y="3286942"/>
            <a:ext cx="1666875" cy="5810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8CBAC8B-F3FD-8A68-A393-C50727A7A672}"/>
              </a:ext>
            </a:extLst>
          </p:cNvPr>
          <p:cNvSpPr txBox="1"/>
          <p:nvPr/>
        </p:nvSpPr>
        <p:spPr>
          <a:xfrm>
            <a:off x="5704659" y="3553642"/>
            <a:ext cx="1952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cleaning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77B9F8E-CC04-B25A-3881-E2D9C1BB0095}"/>
              </a:ext>
            </a:extLst>
          </p:cNvPr>
          <p:cNvSpPr txBox="1"/>
          <p:nvPr/>
        </p:nvSpPr>
        <p:spPr>
          <a:xfrm>
            <a:off x="5695135" y="3334567"/>
            <a:ext cx="1952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Data preparation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5341477-D3C4-C32A-8525-B547CBB06863}"/>
              </a:ext>
            </a:extLst>
          </p:cNvPr>
          <p:cNvCxnSpPr>
            <a:cxnSpLocks/>
          </p:cNvCxnSpPr>
          <p:nvPr/>
        </p:nvCxnSpPr>
        <p:spPr>
          <a:xfrm flipH="1" flipV="1">
            <a:off x="5660571" y="3013166"/>
            <a:ext cx="763225" cy="26425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491CFD1-D41A-F50B-3574-AD1C3F9BBDD0}"/>
              </a:ext>
            </a:extLst>
          </p:cNvPr>
          <p:cNvSpPr/>
          <p:nvPr/>
        </p:nvSpPr>
        <p:spPr>
          <a:xfrm>
            <a:off x="1999434" y="2401117"/>
            <a:ext cx="5620566" cy="1543866"/>
          </a:xfrm>
          <a:prstGeom prst="rect">
            <a:avLst/>
          </a:prstGeom>
          <a:noFill/>
          <a:ln w="57150">
            <a:solidFill>
              <a:srgbClr val="00B0F0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50BDAE9-2612-738C-82F3-F2750392B709}"/>
              </a:ext>
            </a:extLst>
          </p:cNvPr>
          <p:cNvSpPr txBox="1"/>
          <p:nvPr/>
        </p:nvSpPr>
        <p:spPr>
          <a:xfrm>
            <a:off x="1936300" y="2363833"/>
            <a:ext cx="1142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D2Port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36BDDD3-3277-42F1-8859-FD9913135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760" y="4320952"/>
            <a:ext cx="1417028" cy="1212434"/>
          </a:xfrm>
          <a:custGeom>
            <a:avLst/>
            <a:gdLst>
              <a:gd name="connsiteX0" fmla="*/ 1070 w 698961"/>
              <a:gd name="connsiteY0" fmla="*/ 424 h 598043"/>
              <a:gd name="connsiteX1" fmla="*/ 700031 w 698961"/>
              <a:gd name="connsiteY1" fmla="*/ 424 h 598043"/>
              <a:gd name="connsiteX2" fmla="*/ 700031 w 698961"/>
              <a:gd name="connsiteY2" fmla="*/ 598468 h 598043"/>
              <a:gd name="connsiteX3" fmla="*/ 1070 w 698961"/>
              <a:gd name="connsiteY3" fmla="*/ 598468 h 598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8961" h="598043">
                <a:moveTo>
                  <a:pt x="1070" y="424"/>
                </a:moveTo>
                <a:lnTo>
                  <a:pt x="700031" y="424"/>
                </a:lnTo>
                <a:lnTo>
                  <a:pt x="700031" y="598468"/>
                </a:lnTo>
                <a:lnTo>
                  <a:pt x="1070" y="59846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963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C926A-EE31-6060-606C-34A47E104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97CD0-45FB-51AB-1200-D9B1F0FA02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29760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0SPACE">
      <a:dk1>
        <a:srgbClr val="2B3752"/>
      </a:dk1>
      <a:lt1>
        <a:sysClr val="window" lastClr="FFFFFF"/>
      </a:lt1>
      <a:dk2>
        <a:srgbClr val="2E6E65"/>
      </a:dk2>
      <a:lt2>
        <a:srgbClr val="86EE60"/>
      </a:lt2>
      <a:accent1>
        <a:srgbClr val="2E6E65"/>
      </a:accent1>
      <a:accent2>
        <a:srgbClr val="2B3752"/>
      </a:accent2>
      <a:accent3>
        <a:srgbClr val="86EE60"/>
      </a:accent3>
      <a:accent4>
        <a:srgbClr val="F4F7ED"/>
      </a:accent4>
      <a:accent5>
        <a:srgbClr val="2B3752"/>
      </a:accent5>
      <a:accent6>
        <a:srgbClr val="2E6E65"/>
      </a:accent6>
      <a:hlink>
        <a:srgbClr val="FFFFFF"/>
      </a:hlink>
      <a:folHlink>
        <a:srgbClr val="AECCD4"/>
      </a:folHlink>
    </a:clrScheme>
    <a:fontScheme name="Bi0Space_fonts">
      <a:majorFont>
        <a:latin typeface="Montserrat Semi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0SPACE_template" id="{21024F0F-7CC2-4420-98A4-9E4B50BD8291}" vid="{E0F479F2-DA57-4CE4-8583-21FEE77DE4D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6EC58842C160489F3438DC59332164" ma:contentTypeVersion="9" ma:contentTypeDescription="Opret et nyt dokument." ma:contentTypeScope="" ma:versionID="0d7710b69b5377d220d14cf673bee27d">
  <xsd:schema xmlns:xsd="http://www.w3.org/2001/XMLSchema" xmlns:xs="http://www.w3.org/2001/XMLSchema" xmlns:p="http://schemas.microsoft.com/office/2006/metadata/properties" xmlns:ns2="032333a6-5af0-4009-8b38-78d4e661b977" targetNamespace="http://schemas.microsoft.com/office/2006/metadata/properties" ma:root="true" ma:fieldsID="40c869770e697c5c150aeafbd26f9ab0" ns2:_="">
    <xsd:import namespace="032333a6-5af0-4009-8b38-78d4e661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33a6-5af0-4009-8b38-78d4e661b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3CDFEA-77A3-4E9F-A9C2-37A8F1C4C62F}">
  <ds:schemaRefs>
    <ds:schemaRef ds:uri="032333a6-5af0-4009-8b38-78d4e661b9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022D06F-2F0B-4767-BCD7-BADE1B95B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B8A183-7B8C-4D08-843E-BE2306F1159E}">
  <ds:schemaRefs>
    <ds:schemaRef ds:uri="032333a6-5af0-4009-8b38-78d4e661b9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BI0SPACE_template</Template>
  <TotalTime>0</TotalTime>
  <Words>508</Words>
  <Application>Microsoft Office PowerPoint</Application>
  <PresentationFormat>Widescreen</PresentationFormat>
  <Paragraphs>65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Helvetica</vt:lpstr>
      <vt:lpstr>Montserrat</vt:lpstr>
      <vt:lpstr>Montserrat Light</vt:lpstr>
      <vt:lpstr>News Gothic MT</vt:lpstr>
      <vt:lpstr>Office Theme</vt:lpstr>
      <vt:lpstr>WP 3 / Task 3.1 NISSA</vt:lpstr>
      <vt:lpstr>T3.1 Update, next steps and risks </vt:lpstr>
      <vt:lpstr>Task 3.1: Implementation of inventory and emissions data collection sensors</vt:lpstr>
      <vt:lpstr>Deliverable 3.1 Technical documentation on sensor implementation and data pipe-lines</vt:lpstr>
      <vt:lpstr>Deliverable 3.1 ToC</vt:lpstr>
      <vt:lpstr>Installation of sensors in pilot companies</vt:lpstr>
      <vt:lpstr>Architecture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Nenad Stojanovic</cp:lastModifiedBy>
  <cp:revision>25</cp:revision>
  <dcterms:created xsi:type="dcterms:W3CDTF">2025-01-29T14:10:03Z</dcterms:created>
  <dcterms:modified xsi:type="dcterms:W3CDTF">2026-02-25T23:01:10Z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0x010100EA6EC58842C160489F3438DC59332164</vt:lpwstr>
  </property>
</Properties>
</file>