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2"/>
  </p:notesMasterIdLst>
  <p:sldIdLst>
    <p:sldId id="260" r:id="rId5"/>
    <p:sldId id="283" r:id="rId6"/>
    <p:sldId id="271" r:id="rId7"/>
    <p:sldId id="279" r:id="rId8"/>
    <p:sldId id="280" r:id="rId9"/>
    <p:sldId id="281" r:id="rId10"/>
    <p:sldId id="278" r:id="rId11"/>
    <p:sldId id="276" r:id="rId12"/>
    <p:sldId id="282" r:id="rId13"/>
    <p:sldId id="284" r:id="rId14"/>
    <p:sldId id="286" r:id="rId15"/>
    <p:sldId id="290" r:id="rId16"/>
    <p:sldId id="291" r:id="rId17"/>
    <p:sldId id="292" r:id="rId18"/>
    <p:sldId id="288" r:id="rId19"/>
    <p:sldId id="287" r:id="rId20"/>
    <p:sldId id="289" r:id="rId21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6E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68000" autoAdjust="0"/>
  </p:normalViewPr>
  <p:slideViewPr>
    <p:cSldViewPr snapToGrid="0">
      <p:cViewPr varScale="1">
        <p:scale>
          <a:sx n="65" d="100"/>
          <a:sy n="65" d="100"/>
        </p:scale>
        <p:origin x="1315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6DC6F5-884D-4810-BBF7-9B226C66309D}" type="datetimeFigureOut">
              <a:rPr lang="es-ES" smtClean="0"/>
              <a:t>27/08/2025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9021B6-E5D4-4142-BFEF-F4AAD578C1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3287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9021B6-E5D4-4142-BFEF-F4AAD578C1F8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7216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D5CD2D-427E-F7AB-105F-60D17060ED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2AB3B3-68F3-C912-D96D-D46DFDF4FE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66735FC-BC86-70D2-2DEE-0CF72105A7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88048B-E684-A2E7-3850-F5E3D9142F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9021B6-E5D4-4142-BFEF-F4AAD578C1F8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38480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9021B6-E5D4-4142-BFEF-F4AAD578C1F8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283931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9021B6-E5D4-4142-BFEF-F4AAD578C1F8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065927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034384-97E2-32E7-8C22-D254CCC938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68C5A4F-4053-3F45-E6B4-77E7386D6F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054BA50-3463-CBCA-FC93-5371455F42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6B6689-659C-D814-C498-09DB00B0F3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9021B6-E5D4-4142-BFEF-F4AAD578C1F8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7393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9021B6-E5D4-4142-BFEF-F4AAD578C1F8}" type="slidenum">
              <a:rPr lang="es-ES" smtClean="0"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33220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966B27-49F6-50C0-5CAA-F93B62B58C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35A4713-D745-B9BC-49D4-7D6D391C8C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E545ADA-5C6B-0AD4-FE33-146D38FF30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DB9340-8294-D7D3-26D2-59CFBA3BBA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9021B6-E5D4-4142-BFEF-F4AAD578C1F8}" type="slidenum">
              <a:rPr lang="es-ES" smtClean="0"/>
              <a:t>13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96128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2490C3-718C-CE3F-4B2D-BE013C4C7F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C49BE60-AF4F-C869-4233-7436426D4D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93C6D47-E2F6-4D51-D445-AECB0690FD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252C77-A513-3764-E32A-031BEBFCDD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9021B6-E5D4-4142-BFEF-F4AAD578C1F8}" type="slidenum">
              <a:rPr lang="es-ES" smtClean="0"/>
              <a:t>14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4339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hyperlink" Target="mailto:dangom@cartif.es" TargetMode="External"/><Relationship Id="rId7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2.jpeg"/><Relationship Id="rId4" Type="http://schemas.openxmlformats.org/officeDocument/2006/relationships/hyperlink" Target="mailto:aniren@cartif.es" TargetMode="Externa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D6BE11D2-3C86-BFF0-2438-6F24A286D9B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6B06124C-91A8-0DC5-6B61-89B20BB207D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3974" y="478974"/>
            <a:ext cx="2101465" cy="529693"/>
          </a:xfrm>
          <a:prstGeom prst="rect">
            <a:avLst/>
          </a:prstGeom>
        </p:spPr>
      </p:pic>
      <p:sp>
        <p:nvSpPr>
          <p:cNvPr id="21" name="Arc 20">
            <a:extLst>
              <a:ext uri="{FF2B5EF4-FFF2-40B4-BE49-F238E27FC236}">
                <a16:creationId xmlns:a16="http://schemas.microsoft.com/office/drawing/2014/main" id="{8A1CBA61-9715-34C7-0AFF-48122FED452A}"/>
              </a:ext>
            </a:extLst>
          </p:cNvPr>
          <p:cNvSpPr/>
          <p:nvPr userDrawn="1"/>
        </p:nvSpPr>
        <p:spPr>
          <a:xfrm rot="5400000">
            <a:off x="3379555" y="-1890538"/>
            <a:ext cx="3598606" cy="3781075"/>
          </a:xfrm>
          <a:prstGeom prst="arc">
            <a:avLst>
              <a:gd name="adj1" fmla="val 19792611"/>
              <a:gd name="adj2" fmla="val 5407988"/>
            </a:avLst>
          </a:prstGeom>
          <a:ln>
            <a:solidFill>
              <a:schemeClr val="bg1">
                <a:alpha val="2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C5672567-0321-09DA-2429-461F3B30FFEB}"/>
              </a:ext>
            </a:extLst>
          </p:cNvPr>
          <p:cNvSpPr/>
          <p:nvPr userDrawn="1"/>
        </p:nvSpPr>
        <p:spPr>
          <a:xfrm rot="9645271">
            <a:off x="4869142" y="-204305"/>
            <a:ext cx="3598606" cy="3781075"/>
          </a:xfrm>
          <a:prstGeom prst="arc">
            <a:avLst>
              <a:gd name="adj1" fmla="val 18423843"/>
              <a:gd name="adj2" fmla="val 5111658"/>
            </a:avLst>
          </a:prstGeom>
          <a:ln>
            <a:solidFill>
              <a:schemeClr val="bg1">
                <a:alpha val="2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23" name="Title 22">
            <a:extLst>
              <a:ext uri="{FF2B5EF4-FFF2-40B4-BE49-F238E27FC236}">
                <a16:creationId xmlns:a16="http://schemas.microsoft.com/office/drawing/2014/main" id="{07B1949A-5B59-7A03-949C-8BC2DBC00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338" y="3500645"/>
            <a:ext cx="5268721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sr-Latn-RS" dirty="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6D63DDFB-DAF6-8E3E-2CCB-FC0F8268ED8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4338" y="4840673"/>
            <a:ext cx="5268912" cy="9390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" name="Grupo 3">
            <a:extLst>
              <a:ext uri="{FF2B5EF4-FFF2-40B4-BE49-F238E27FC236}">
                <a16:creationId xmlns:a16="http://schemas.microsoft.com/office/drawing/2014/main" id="{85C851FD-519C-198E-A3AA-5C105E23639F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53215" y="6361300"/>
            <a:ext cx="4839386" cy="335955"/>
            <a:chOff x="598090" y="6200655"/>
            <a:chExt cx="4839945" cy="335772"/>
          </a:xfrm>
        </p:grpSpPr>
        <p:pic>
          <p:nvPicPr>
            <p:cNvPr id="4" name="Imagen 11">
              <a:extLst>
                <a:ext uri="{FF2B5EF4-FFF2-40B4-BE49-F238E27FC236}">
                  <a16:creationId xmlns:a16="http://schemas.microsoft.com/office/drawing/2014/main" id="{561BA618-109C-62B4-C830-3621D4AAF96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8090" y="6200655"/>
              <a:ext cx="503664" cy="3357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CuadroTexto 6">
              <a:extLst>
                <a:ext uri="{FF2B5EF4-FFF2-40B4-BE49-F238E27FC236}">
                  <a16:creationId xmlns:a16="http://schemas.microsoft.com/office/drawing/2014/main" id="{9F3C8EE7-B34A-6B1A-C8F5-D80F10C1B0D2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1101754" y="6253188"/>
              <a:ext cx="4336281" cy="23070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defRPr/>
              </a:pPr>
              <a:r>
                <a:rPr lang="en-US" altLang="es-ES" sz="900" dirty="0">
                  <a:solidFill>
                    <a:srgbClr val="333435"/>
                  </a:solidFill>
                  <a:latin typeface="Helvetica" pitchFamily="2" charset="0"/>
                  <a:ea typeface="Source Sans Pro Light" panose="020B0403030403020204" pitchFamily="34" charset="0"/>
                  <a:cs typeface="Open Sans" panose="020B0606030504020204" pitchFamily="34" charset="0"/>
                </a:rPr>
                <a:t>This project has received funding from the Horizon Europe </a:t>
              </a:r>
              <a:r>
                <a:rPr lang="en-US" altLang="es-ES" sz="900" dirty="0" err="1">
                  <a:solidFill>
                    <a:srgbClr val="333435"/>
                  </a:solidFill>
                  <a:latin typeface="Helvetica" pitchFamily="2" charset="0"/>
                  <a:ea typeface="Source Sans Pro Light" panose="020B0403030403020204" pitchFamily="34" charset="0"/>
                  <a:cs typeface="Open Sans" panose="020B0606030504020204" pitchFamily="34" charset="0"/>
                </a:rPr>
                <a:t>programme</a:t>
              </a:r>
              <a:endParaRPr lang="en-US" altLang="es-ES" sz="900" dirty="0">
                <a:solidFill>
                  <a:srgbClr val="333435"/>
                </a:solidFill>
                <a:latin typeface="Helvetica" pitchFamily="2" charset="0"/>
                <a:ea typeface="Source Sans Pro Light" panose="020B0403030403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422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D6BE11D2-3C86-BFF0-2438-6F24A286D9B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6B06124C-91A8-0DC5-6B61-89B20BB207D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3976" y="478974"/>
            <a:ext cx="2101461" cy="529693"/>
          </a:xfrm>
          <a:prstGeom prst="rect">
            <a:avLst/>
          </a:prstGeom>
        </p:spPr>
      </p:pic>
      <p:sp>
        <p:nvSpPr>
          <p:cNvPr id="21" name="Arc 20">
            <a:extLst>
              <a:ext uri="{FF2B5EF4-FFF2-40B4-BE49-F238E27FC236}">
                <a16:creationId xmlns:a16="http://schemas.microsoft.com/office/drawing/2014/main" id="{8A1CBA61-9715-34C7-0AFF-48122FED452A}"/>
              </a:ext>
            </a:extLst>
          </p:cNvPr>
          <p:cNvSpPr/>
          <p:nvPr userDrawn="1"/>
        </p:nvSpPr>
        <p:spPr>
          <a:xfrm rot="5400000">
            <a:off x="3379555" y="-1890538"/>
            <a:ext cx="3598606" cy="3781075"/>
          </a:xfrm>
          <a:prstGeom prst="arc">
            <a:avLst>
              <a:gd name="adj1" fmla="val 19769929"/>
              <a:gd name="adj2" fmla="val 5407988"/>
            </a:avLst>
          </a:prstGeom>
          <a:ln>
            <a:solidFill>
              <a:schemeClr val="bg2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C5672567-0321-09DA-2429-461F3B30FFEB}"/>
              </a:ext>
            </a:extLst>
          </p:cNvPr>
          <p:cNvSpPr/>
          <p:nvPr userDrawn="1"/>
        </p:nvSpPr>
        <p:spPr>
          <a:xfrm rot="9645271">
            <a:off x="4869142" y="-204305"/>
            <a:ext cx="3598606" cy="3781075"/>
          </a:xfrm>
          <a:prstGeom prst="arc">
            <a:avLst>
              <a:gd name="adj1" fmla="val 18331310"/>
              <a:gd name="adj2" fmla="val 5064143"/>
            </a:avLst>
          </a:prstGeom>
          <a:ln>
            <a:solidFill>
              <a:schemeClr val="bg2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23" name="Title 22">
            <a:extLst>
              <a:ext uri="{FF2B5EF4-FFF2-40B4-BE49-F238E27FC236}">
                <a16:creationId xmlns:a16="http://schemas.microsoft.com/office/drawing/2014/main" id="{07B1949A-5B59-7A03-949C-8BC2DBC00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338" y="3500645"/>
            <a:ext cx="5268721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sr-Latn-RS" dirty="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6D63DDFB-DAF6-8E3E-2CCB-FC0F8268ED8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4338" y="4840673"/>
            <a:ext cx="5268912" cy="9390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upo 3">
            <a:extLst>
              <a:ext uri="{FF2B5EF4-FFF2-40B4-BE49-F238E27FC236}">
                <a16:creationId xmlns:a16="http://schemas.microsoft.com/office/drawing/2014/main" id="{49B72F3B-8303-C93E-3CAF-8EAD1782CE10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75744" y="6388196"/>
            <a:ext cx="4839386" cy="335955"/>
            <a:chOff x="598090" y="6200655"/>
            <a:chExt cx="4839945" cy="335772"/>
          </a:xfrm>
        </p:grpSpPr>
        <p:pic>
          <p:nvPicPr>
            <p:cNvPr id="3" name="Imagen 11">
              <a:extLst>
                <a:ext uri="{FF2B5EF4-FFF2-40B4-BE49-F238E27FC236}">
                  <a16:creationId xmlns:a16="http://schemas.microsoft.com/office/drawing/2014/main" id="{9DE39CAE-753F-A272-0790-A0F4D00D928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8090" y="6200655"/>
              <a:ext cx="503664" cy="3357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CuadroTexto 6">
              <a:extLst>
                <a:ext uri="{FF2B5EF4-FFF2-40B4-BE49-F238E27FC236}">
                  <a16:creationId xmlns:a16="http://schemas.microsoft.com/office/drawing/2014/main" id="{10FAEC50-B0DE-00AA-506F-60C143980513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1101754" y="6253188"/>
              <a:ext cx="4336281" cy="23070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defRPr/>
              </a:pPr>
              <a:r>
                <a:rPr lang="en-US" altLang="es-ES" sz="900" dirty="0">
                  <a:solidFill>
                    <a:srgbClr val="333435"/>
                  </a:solidFill>
                  <a:latin typeface="Helvetica" pitchFamily="2" charset="0"/>
                  <a:ea typeface="Source Sans Pro Light" panose="020B0403030403020204" pitchFamily="34" charset="0"/>
                  <a:cs typeface="Open Sans" panose="020B0606030504020204" pitchFamily="34" charset="0"/>
                </a:rPr>
                <a:t>This project has received funding from the Horizon Europe </a:t>
              </a:r>
              <a:r>
                <a:rPr lang="en-US" altLang="es-ES" sz="900" dirty="0" err="1">
                  <a:solidFill>
                    <a:srgbClr val="333435"/>
                  </a:solidFill>
                  <a:latin typeface="Helvetica" pitchFamily="2" charset="0"/>
                  <a:ea typeface="Source Sans Pro Light" panose="020B0403030403020204" pitchFamily="34" charset="0"/>
                  <a:cs typeface="Open Sans" panose="020B0606030504020204" pitchFamily="34" charset="0"/>
                </a:rPr>
                <a:t>programme</a:t>
              </a:r>
              <a:endParaRPr lang="en-US" altLang="es-ES" sz="900" dirty="0">
                <a:solidFill>
                  <a:srgbClr val="333435"/>
                </a:solidFill>
                <a:latin typeface="Helvetica" pitchFamily="2" charset="0"/>
                <a:ea typeface="Source Sans Pro Light" panose="020B0403030403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900323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7B59183E-4C65-1105-0186-6F8E07159329}"/>
              </a:ext>
            </a:extLst>
          </p:cNvPr>
          <p:cNvSpPr txBox="1"/>
          <p:nvPr userDrawn="1"/>
        </p:nvSpPr>
        <p:spPr>
          <a:xfrm>
            <a:off x="1705897" y="3044279"/>
            <a:ext cx="878020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dirty="0">
                <a:latin typeface="+mj-lt"/>
              </a:rPr>
              <a:t>WP2 / T2.1 Experiments scenarios &amp; expectations</a:t>
            </a:r>
            <a:endParaRPr lang="sr-Latn-RS" sz="4400" dirty="0">
              <a:solidFill>
                <a:schemeClr val="tx2"/>
              </a:solidFill>
              <a:latin typeface="+mj-lt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C0BB9C1-179F-B68C-F466-2FC5D58A5279}"/>
              </a:ext>
            </a:extLst>
          </p:cNvPr>
          <p:cNvCxnSpPr>
            <a:cxnSpLocks/>
          </p:cNvCxnSpPr>
          <p:nvPr userDrawn="1"/>
        </p:nvCxnSpPr>
        <p:spPr>
          <a:xfrm flipV="1">
            <a:off x="1897627" y="1494503"/>
            <a:ext cx="0" cy="1549776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15B5EBE-7984-E584-25FA-783C2D3CAACC}"/>
              </a:ext>
            </a:extLst>
          </p:cNvPr>
          <p:cNvCxnSpPr>
            <a:cxnSpLocks/>
          </p:cNvCxnSpPr>
          <p:nvPr userDrawn="1"/>
        </p:nvCxnSpPr>
        <p:spPr>
          <a:xfrm flipV="1">
            <a:off x="10269794" y="3813720"/>
            <a:ext cx="0" cy="1549776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94DDAC8-5796-BAAC-A416-3329BF28F7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16124" y="1494503"/>
            <a:ext cx="4905375" cy="12303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sr-Latn-RS" dirty="0"/>
              <a:t>Place the text #1 here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0D2F9E8D-7374-697B-1FF8-FBFFD0AC9C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16937" y="4108603"/>
            <a:ext cx="4905375" cy="123031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sr-Latn-RS" dirty="0"/>
              <a:t>Place the text #2 here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064A901-7054-3B16-0F29-81B06E35F6F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3974" y="478974"/>
            <a:ext cx="2101465" cy="529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5770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7B59183E-4C65-1105-0186-6F8E07159329}"/>
              </a:ext>
            </a:extLst>
          </p:cNvPr>
          <p:cNvSpPr txBox="1"/>
          <p:nvPr userDrawn="1"/>
        </p:nvSpPr>
        <p:spPr>
          <a:xfrm>
            <a:off x="1705897" y="3044279"/>
            <a:ext cx="87802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4400" dirty="0">
                <a:latin typeface="+mj-lt"/>
              </a:rPr>
              <a:t>Big important title goes </a:t>
            </a:r>
            <a:r>
              <a:rPr lang="sr-Latn-RS" sz="4400" dirty="0">
                <a:solidFill>
                  <a:schemeClr val="tx2"/>
                </a:solidFill>
                <a:latin typeface="+mj-lt"/>
              </a:rPr>
              <a:t>here.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C0BB9C1-179F-B68C-F466-2FC5D58A5279}"/>
              </a:ext>
            </a:extLst>
          </p:cNvPr>
          <p:cNvCxnSpPr>
            <a:cxnSpLocks/>
          </p:cNvCxnSpPr>
          <p:nvPr userDrawn="1"/>
        </p:nvCxnSpPr>
        <p:spPr>
          <a:xfrm flipV="1">
            <a:off x="1897627" y="1494503"/>
            <a:ext cx="0" cy="1549776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15B5EBE-7984-E584-25FA-783C2D3CAACC}"/>
              </a:ext>
            </a:extLst>
          </p:cNvPr>
          <p:cNvCxnSpPr>
            <a:cxnSpLocks/>
          </p:cNvCxnSpPr>
          <p:nvPr userDrawn="1"/>
        </p:nvCxnSpPr>
        <p:spPr>
          <a:xfrm flipV="1">
            <a:off x="10269794" y="3813720"/>
            <a:ext cx="0" cy="1549776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94DDAC8-5796-BAAC-A416-3329BF28F7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16124" y="1494503"/>
            <a:ext cx="4905375" cy="12303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sr-Latn-RS" dirty="0"/>
              <a:t>Place the text #1 here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0D2F9E8D-7374-697B-1FF8-FBFFD0AC9C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16937" y="4108603"/>
            <a:ext cx="4905375" cy="123031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sr-Latn-RS" dirty="0"/>
              <a:t>Place the text #2 here</a:t>
            </a:r>
          </a:p>
        </p:txBody>
      </p:sp>
    </p:spTree>
    <p:extLst>
      <p:ext uri="{BB962C8B-B14F-4D97-AF65-F5344CB8AC3E}">
        <p14:creationId xmlns:p14="http://schemas.microsoft.com/office/powerpoint/2010/main" val="19030342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827D596-5E2B-F946-2687-07AAD8F0E27B}"/>
              </a:ext>
            </a:extLst>
          </p:cNvPr>
          <p:cNvCxnSpPr/>
          <p:nvPr userDrawn="1"/>
        </p:nvCxnSpPr>
        <p:spPr>
          <a:xfrm>
            <a:off x="1209368" y="0"/>
            <a:ext cx="0" cy="3008671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Oval 10">
            <a:extLst>
              <a:ext uri="{FF2B5EF4-FFF2-40B4-BE49-F238E27FC236}">
                <a16:creationId xmlns:a16="http://schemas.microsoft.com/office/drawing/2014/main" id="{5E40DAF3-7822-7AD3-3DED-BDAFEA357323}"/>
              </a:ext>
            </a:extLst>
          </p:cNvPr>
          <p:cNvSpPr/>
          <p:nvPr userDrawn="1"/>
        </p:nvSpPr>
        <p:spPr>
          <a:xfrm>
            <a:off x="732503" y="2998839"/>
            <a:ext cx="953729" cy="953729"/>
          </a:xfrm>
          <a:prstGeom prst="ellips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2800" dirty="0"/>
              <a:t>01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F723AF8-DD21-8916-E6CC-FE02B7D8E1B4}"/>
              </a:ext>
            </a:extLst>
          </p:cNvPr>
          <p:cNvCxnSpPr>
            <a:cxnSpLocks/>
          </p:cNvCxnSpPr>
          <p:nvPr userDrawn="1"/>
        </p:nvCxnSpPr>
        <p:spPr>
          <a:xfrm>
            <a:off x="1209367" y="3952568"/>
            <a:ext cx="0" cy="2905432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itle 13">
            <a:extLst>
              <a:ext uri="{FF2B5EF4-FFF2-40B4-BE49-F238E27FC236}">
                <a16:creationId xmlns:a16="http://schemas.microsoft.com/office/drawing/2014/main" id="{A59699BB-C0B1-C82E-2CC6-CAAEDBD27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5220" y="837073"/>
            <a:ext cx="8797412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sr-Latn-RS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80BE0D02-DABE-2158-8D08-9606CDB3FA3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63097" y="2232383"/>
            <a:ext cx="8819228" cy="15525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just">
              <a:buNone/>
              <a:defRPr sz="200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r-Latn-RS" dirty="0"/>
              <a:t>Enter your paragraph text here.</a:t>
            </a: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5AB6D8E-DCC2-351C-6210-093D7B82CBE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871929" y="113214"/>
            <a:ext cx="2101465" cy="529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99775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8B8BAEB4-F6F7-505A-0A49-D6F7BF49D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77867"/>
            <a:ext cx="4610493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sr-Latn-R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3CD5310-1CE5-5F42-251A-F0ED870AD88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2491999"/>
            <a:ext cx="7268852" cy="103362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sr-Latn-RS" dirty="0"/>
              <a:t>Your paragraph text goes here.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CE2C6C1-58AF-58F7-6522-311279BAE5BA}"/>
              </a:ext>
            </a:extLst>
          </p:cNvPr>
          <p:cNvSpPr/>
          <p:nvPr userDrawn="1"/>
        </p:nvSpPr>
        <p:spPr>
          <a:xfrm>
            <a:off x="838200" y="3714161"/>
            <a:ext cx="10483392" cy="244154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D8FE9CD4-EF83-CEDA-9DBA-685395B8DE3E}"/>
              </a:ext>
            </a:extLst>
          </p:cNvPr>
          <p:cNvGrpSpPr/>
          <p:nvPr userDrawn="1"/>
        </p:nvGrpSpPr>
        <p:grpSpPr>
          <a:xfrm>
            <a:off x="1206630" y="3998652"/>
            <a:ext cx="2611225" cy="463600"/>
            <a:chOff x="1140643" y="3998652"/>
            <a:chExt cx="2611225" cy="463600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3B5659F7-8E6E-0933-1C2E-56AC24B8E886}"/>
                </a:ext>
              </a:extLst>
            </p:cNvPr>
            <p:cNvSpPr txBox="1"/>
            <p:nvPr userDrawn="1"/>
          </p:nvSpPr>
          <p:spPr>
            <a:xfrm>
              <a:off x="1140643" y="3998652"/>
              <a:ext cx="17345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RS" dirty="0">
                  <a:solidFill>
                    <a:schemeClr val="bg2"/>
                  </a:solidFill>
                </a:rPr>
                <a:t>01</a:t>
              </a:r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6547275-906C-0359-A121-C28F630C472B}"/>
                </a:ext>
              </a:extLst>
            </p:cNvPr>
            <p:cNvCxnSpPr/>
            <p:nvPr userDrawn="1"/>
          </p:nvCxnSpPr>
          <p:spPr>
            <a:xfrm>
              <a:off x="1234911" y="4462252"/>
              <a:ext cx="2516957" cy="0"/>
            </a:xfrm>
            <a:prstGeom prst="line">
              <a:avLst/>
            </a:prstGeom>
            <a:ln w="3175">
              <a:solidFill>
                <a:schemeClr val="bg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7F1D3E23-3549-F1B1-6245-59E5F5B2A278}"/>
              </a:ext>
            </a:extLst>
          </p:cNvPr>
          <p:cNvGrpSpPr/>
          <p:nvPr userDrawn="1"/>
        </p:nvGrpSpPr>
        <p:grpSpPr>
          <a:xfrm>
            <a:off x="4708295" y="3998652"/>
            <a:ext cx="2611225" cy="463600"/>
            <a:chOff x="4878370" y="3998652"/>
            <a:chExt cx="2611225" cy="463600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7AAF5AED-9BF2-F914-B68D-DAF46E97CD80}"/>
                </a:ext>
              </a:extLst>
            </p:cNvPr>
            <p:cNvSpPr txBox="1"/>
            <p:nvPr userDrawn="1"/>
          </p:nvSpPr>
          <p:spPr>
            <a:xfrm>
              <a:off x="4878370" y="3998652"/>
              <a:ext cx="17345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RS" dirty="0">
                  <a:solidFill>
                    <a:schemeClr val="bg2"/>
                  </a:solidFill>
                </a:rPr>
                <a:t>02</a:t>
              </a:r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5D8BC51-2D19-FAFB-184E-D81A29EF9105}"/>
                </a:ext>
              </a:extLst>
            </p:cNvPr>
            <p:cNvCxnSpPr/>
            <p:nvPr userDrawn="1"/>
          </p:nvCxnSpPr>
          <p:spPr>
            <a:xfrm>
              <a:off x="4972638" y="4462252"/>
              <a:ext cx="2516957" cy="0"/>
            </a:xfrm>
            <a:prstGeom prst="line">
              <a:avLst/>
            </a:prstGeom>
            <a:ln w="3175">
              <a:solidFill>
                <a:schemeClr val="bg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2754A0C6-DF52-989C-8C18-6D35168AC829}"/>
              </a:ext>
            </a:extLst>
          </p:cNvPr>
          <p:cNvGrpSpPr/>
          <p:nvPr userDrawn="1"/>
        </p:nvGrpSpPr>
        <p:grpSpPr>
          <a:xfrm>
            <a:off x="8209960" y="3984859"/>
            <a:ext cx="2611225" cy="463600"/>
            <a:chOff x="8143973" y="3984859"/>
            <a:chExt cx="2611225" cy="463600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B4CD7272-C148-1420-BFB7-B1B34E9D6837}"/>
                </a:ext>
              </a:extLst>
            </p:cNvPr>
            <p:cNvSpPr txBox="1"/>
            <p:nvPr userDrawn="1"/>
          </p:nvSpPr>
          <p:spPr>
            <a:xfrm>
              <a:off x="8143973" y="3984859"/>
              <a:ext cx="17345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RS" dirty="0">
                  <a:solidFill>
                    <a:schemeClr val="bg2"/>
                  </a:solidFill>
                </a:rPr>
                <a:t>03</a:t>
              </a:r>
            </a:p>
          </p:txBody>
        </p: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B8111762-ED6B-071C-7D5D-BC0C4279C55C}"/>
                </a:ext>
              </a:extLst>
            </p:cNvPr>
            <p:cNvCxnSpPr/>
            <p:nvPr userDrawn="1"/>
          </p:nvCxnSpPr>
          <p:spPr>
            <a:xfrm>
              <a:off x="8238241" y="4448459"/>
              <a:ext cx="2516957" cy="0"/>
            </a:xfrm>
            <a:prstGeom prst="line">
              <a:avLst/>
            </a:prstGeom>
            <a:ln w="3175">
              <a:solidFill>
                <a:schemeClr val="bg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B97B552A-DCB9-D706-0905-D96588E20A2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300163" y="4610100"/>
            <a:ext cx="2517775" cy="138588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29">
            <a:extLst>
              <a:ext uri="{FF2B5EF4-FFF2-40B4-BE49-F238E27FC236}">
                <a16:creationId xmlns:a16="http://schemas.microsoft.com/office/drawing/2014/main" id="{8F2220FA-B1AC-0D7F-F593-24599B320E9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21008" y="4610100"/>
            <a:ext cx="2517775" cy="138588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Text Placeholder 29">
            <a:extLst>
              <a:ext uri="{FF2B5EF4-FFF2-40B4-BE49-F238E27FC236}">
                <a16:creationId xmlns:a16="http://schemas.microsoft.com/office/drawing/2014/main" id="{FFFACE76-3FD8-9804-B675-54A8A9E63B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41853" y="4609137"/>
            <a:ext cx="2517775" cy="138588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8684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77B623F-B625-D2B2-F175-C51E209EE36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-1"/>
            <a:ext cx="12192000" cy="16906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29231B-AB04-B192-226D-54A8D5C25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433" y="182561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sr-Latn-R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4E85597-93F8-3637-EBD8-4446CBDDF3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7188" y="1781175"/>
            <a:ext cx="10515600" cy="41671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n-US" dirty="0"/>
              <a:t>Click to </a:t>
            </a:r>
            <a:r>
              <a:rPr lang="sr-Latn-RS" dirty="0"/>
              <a:t>add subtitle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AF29156-D8CF-6D26-69B3-D435563B796E}"/>
              </a:ext>
            </a:extLst>
          </p:cNvPr>
          <p:cNvSpPr/>
          <p:nvPr userDrawn="1"/>
        </p:nvSpPr>
        <p:spPr>
          <a:xfrm>
            <a:off x="10240651" y="5410985"/>
            <a:ext cx="3902697" cy="3902697"/>
          </a:xfrm>
          <a:prstGeom prst="ellipse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89304BB-C7BF-0687-7362-42D10A855270}"/>
              </a:ext>
            </a:extLst>
          </p:cNvPr>
          <p:cNvSpPr/>
          <p:nvPr userDrawn="1"/>
        </p:nvSpPr>
        <p:spPr>
          <a:xfrm>
            <a:off x="11342802" y="4344971"/>
            <a:ext cx="2132028" cy="2132028"/>
          </a:xfrm>
          <a:prstGeom prst="ellipse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B1DFFD2-E5B5-319B-DECC-4E8A156C666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970760" y="182561"/>
            <a:ext cx="1089582" cy="274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8697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3057AD4-C7FE-65F8-ABF8-8188B56DF7A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80486" y="2027614"/>
            <a:ext cx="3638550" cy="43399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sr-Latn-RS" dirty="0"/>
              <a:t>Topic title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9420E9A4-E303-B109-8CA4-519A64EF32C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80486" y="2489887"/>
            <a:ext cx="4015720" cy="75293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r-Latn-RS" dirty="0"/>
              <a:t>Here goes the main title of slide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17C0152B-2988-A213-8669-B8F252B4130C}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6264400" y="476405"/>
            <a:ext cx="4145378" cy="4142110"/>
            <a:chOff x="6264400" y="476405"/>
            <a:chExt cx="4145378" cy="4142110"/>
          </a:xfrm>
        </p:grpSpPr>
        <p:sp>
          <p:nvSpPr>
            <p:cNvPr id="25" name="Arc 24">
              <a:extLst>
                <a:ext uri="{FF2B5EF4-FFF2-40B4-BE49-F238E27FC236}">
                  <a16:creationId xmlns:a16="http://schemas.microsoft.com/office/drawing/2014/main" id="{DF01EE3B-1FC3-3090-3FDD-9D2E9266755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 rot="18209115">
              <a:off x="6276931" y="465724"/>
              <a:ext cx="4122166" cy="4143528"/>
            </a:xfrm>
            <a:prstGeom prst="arc">
              <a:avLst>
                <a:gd name="adj1" fmla="val 16433973"/>
                <a:gd name="adj2" fmla="val 4342242"/>
              </a:avLst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r-Latn-RS"/>
            </a:p>
          </p:txBody>
        </p: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7112E60A-E900-98BB-BA4A-4042E66F4202}"/>
                </a:ext>
              </a:extLst>
            </p:cNvPr>
            <p:cNvGrpSpPr>
              <a:grpSpLocks noGrp="1" noUngrp="1" noRot="1" noMove="1" noResize="1"/>
            </p:cNvGrpSpPr>
            <p:nvPr userDrawn="1"/>
          </p:nvGrpSpPr>
          <p:grpSpPr>
            <a:xfrm>
              <a:off x="6264400" y="481485"/>
              <a:ext cx="4137030" cy="4137030"/>
              <a:chOff x="6264400" y="481485"/>
              <a:chExt cx="4137030" cy="4137030"/>
            </a:xfrm>
          </p:grpSpPr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2C225442-F36E-9193-1E37-9402EF2BB309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 userDrawn="1"/>
            </p:nvSpPr>
            <p:spPr>
              <a:xfrm rot="497976">
                <a:off x="6264400" y="481485"/>
                <a:ext cx="4137030" cy="4137030"/>
              </a:xfrm>
              <a:prstGeom prst="ellipse">
                <a:avLst/>
              </a:pr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82000">
                      <a:srgbClr val="2E6E65"/>
                    </a:gs>
                    <a:gs pos="100000">
                      <a:srgbClr val="2E6E65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r-Latn-RS" dirty="0"/>
              </a:p>
            </p:txBody>
          </p:sp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F13681E0-1444-695A-30BF-68A402FB6385}"/>
                  </a:ext>
                </a:extLst>
              </p:cNvPr>
              <p:cNvGrpSpPr>
                <a:grpSpLocks noGrp="1" noUngrp="1" noRot="1" noMove="1" noResize="1"/>
              </p:cNvGrpSpPr>
              <p:nvPr userDrawn="1"/>
            </p:nvGrpSpPr>
            <p:grpSpPr>
              <a:xfrm>
                <a:off x="6652474" y="894434"/>
                <a:ext cx="3360878" cy="3351338"/>
                <a:chOff x="6652474" y="894434"/>
                <a:chExt cx="3360878" cy="3351338"/>
              </a:xfrm>
            </p:grpSpPr>
            <p:sp>
              <p:nvSpPr>
                <p:cNvPr id="22" name="Oval 21">
                  <a:extLst>
                    <a:ext uri="{FF2B5EF4-FFF2-40B4-BE49-F238E27FC236}">
                      <a16:creationId xmlns:a16="http://schemas.microsoft.com/office/drawing/2014/main" id="{43DAF164-0F30-99E3-FA07-6BB6CFB04F2F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 userDrawn="1"/>
              </p:nvSpPr>
              <p:spPr>
                <a:xfrm rot="497976">
                  <a:off x="6677347" y="894434"/>
                  <a:ext cx="3311133" cy="3311133"/>
                </a:xfrm>
                <a:prstGeom prst="ellipse">
                  <a:avLst/>
                </a:pr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82000">
                        <a:srgbClr val="2E6E65"/>
                      </a:gs>
                      <a:gs pos="100000">
                        <a:srgbClr val="2E6E65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r-Latn-RS" dirty="0"/>
                </a:p>
              </p:txBody>
            </p:sp>
            <p:sp>
              <p:nvSpPr>
                <p:cNvPr id="23" name="Oval 22">
                  <a:extLst>
                    <a:ext uri="{FF2B5EF4-FFF2-40B4-BE49-F238E27FC236}">
                      <a16:creationId xmlns:a16="http://schemas.microsoft.com/office/drawing/2014/main" id="{B6F65FDA-A1AE-B965-6BAF-44379995E297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 userDrawn="1"/>
              </p:nvSpPr>
              <p:spPr>
                <a:xfrm rot="497976">
                  <a:off x="7044841" y="1261928"/>
                  <a:ext cx="2576144" cy="2576144"/>
                </a:xfrm>
                <a:prstGeom prst="ellipse">
                  <a:avLst/>
                </a:pr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82000">
                        <a:srgbClr val="2E6E65"/>
                      </a:gs>
                      <a:gs pos="100000">
                        <a:srgbClr val="2E6E65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r-Latn-RS" dirty="0"/>
                </a:p>
              </p:txBody>
            </p:sp>
            <p:sp>
              <p:nvSpPr>
                <p:cNvPr id="24" name="Oval 23">
                  <a:extLst>
                    <a:ext uri="{FF2B5EF4-FFF2-40B4-BE49-F238E27FC236}">
                      <a16:creationId xmlns:a16="http://schemas.microsoft.com/office/drawing/2014/main" id="{054445D1-87BF-9E94-1EDB-08EAB8B1FA43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 userDrawn="1"/>
              </p:nvSpPr>
              <p:spPr>
                <a:xfrm rot="497976">
                  <a:off x="7409909" y="1557051"/>
                  <a:ext cx="1846008" cy="1846008"/>
                </a:xfrm>
                <a:prstGeom prst="ellipse">
                  <a:avLst/>
                </a:pr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82000">
                        <a:srgbClr val="2E6E65"/>
                      </a:gs>
                      <a:gs pos="100000">
                        <a:srgbClr val="2E6E65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r-Latn-RS" dirty="0"/>
                </a:p>
              </p:txBody>
            </p:sp>
            <p:sp>
              <p:nvSpPr>
                <p:cNvPr id="26" name="Arc 25">
                  <a:extLst>
                    <a:ext uri="{FF2B5EF4-FFF2-40B4-BE49-F238E27FC236}">
                      <a16:creationId xmlns:a16="http://schemas.microsoft.com/office/drawing/2014/main" id="{53DEAF54-3079-BA64-C359-077DCE500DB9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 userDrawn="1"/>
              </p:nvSpPr>
              <p:spPr>
                <a:xfrm rot="18209115">
                  <a:off x="6661137" y="893558"/>
                  <a:ext cx="3343551" cy="3360878"/>
                </a:xfrm>
                <a:prstGeom prst="arc">
                  <a:avLst>
                    <a:gd name="adj1" fmla="val 16433973"/>
                    <a:gd name="adj2" fmla="val 20973869"/>
                  </a:avLst>
                </a:prstGeom>
                <a:ln w="28575"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sr-Latn-RS"/>
                </a:p>
              </p:txBody>
            </p:sp>
            <p:sp>
              <p:nvSpPr>
                <p:cNvPr id="27" name="Arc 26">
                  <a:extLst>
                    <a:ext uri="{FF2B5EF4-FFF2-40B4-BE49-F238E27FC236}">
                      <a16:creationId xmlns:a16="http://schemas.microsoft.com/office/drawing/2014/main" id="{3564BCBA-6CA0-B8F7-B5A4-5BBD12023091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 userDrawn="1"/>
              </p:nvSpPr>
              <p:spPr>
                <a:xfrm rot="18209115">
                  <a:off x="6909604" y="1320265"/>
                  <a:ext cx="2740562" cy="2549186"/>
                </a:xfrm>
                <a:prstGeom prst="arc">
                  <a:avLst>
                    <a:gd name="adj1" fmla="val 16433973"/>
                    <a:gd name="adj2" fmla="val 1056621"/>
                  </a:avLst>
                </a:prstGeom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sr-Latn-RS"/>
                </a:p>
              </p:txBody>
            </p:sp>
            <p:sp>
              <p:nvSpPr>
                <p:cNvPr id="28" name="Arc 27">
                  <a:extLst>
                    <a:ext uri="{FF2B5EF4-FFF2-40B4-BE49-F238E27FC236}">
                      <a16:creationId xmlns:a16="http://schemas.microsoft.com/office/drawing/2014/main" id="{5382AB52-5AAB-3D3C-675A-C24FDF37D69B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 userDrawn="1"/>
              </p:nvSpPr>
              <p:spPr>
                <a:xfrm rot="18209115">
                  <a:off x="7321504" y="1590891"/>
                  <a:ext cx="2010433" cy="1920598"/>
                </a:xfrm>
                <a:prstGeom prst="arc">
                  <a:avLst>
                    <a:gd name="adj1" fmla="val 16640721"/>
                    <a:gd name="adj2" fmla="val 20973869"/>
                  </a:avLst>
                </a:prstGeom>
                <a:ln w="28575"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sr-Latn-RS"/>
                </a:p>
              </p:txBody>
            </p:sp>
          </p:grpSp>
        </p:grp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3D3181A4-28DF-D265-43F5-29277DCC454E}"/>
              </a:ext>
            </a:extLst>
          </p:cNvPr>
          <p:cNvGrpSpPr/>
          <p:nvPr userDrawn="1"/>
        </p:nvGrpSpPr>
        <p:grpSpPr>
          <a:xfrm>
            <a:off x="3194126" y="4598935"/>
            <a:ext cx="5803748" cy="1199536"/>
            <a:chOff x="3878489" y="4598935"/>
            <a:chExt cx="5803748" cy="1199536"/>
          </a:xfrm>
        </p:grpSpPr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73C4A121-2D7B-DFAC-89BE-3C9F8666594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878489" y="4598935"/>
              <a:ext cx="0" cy="119953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4EE4A6A5-3D66-F3DF-05BF-F50C5FC751C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6780363" y="4598935"/>
              <a:ext cx="0" cy="119953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96C3FF5A-B656-4E19-B8EA-AE5F0BD0DC7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682237" y="4598935"/>
              <a:ext cx="0" cy="119953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0D47DC07-88BD-CDAA-0933-FCBF66842D2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80486" y="4595760"/>
            <a:ext cx="1756374" cy="1200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sr-Latn-RS" dirty="0"/>
              <a:t>#1 paragraph</a:t>
            </a:r>
            <a:endParaRPr lang="en-US" dirty="0"/>
          </a:p>
        </p:txBody>
      </p:sp>
      <p:sp>
        <p:nvSpPr>
          <p:cNvPr id="41" name="Text Placeholder 39">
            <a:extLst>
              <a:ext uri="{FF2B5EF4-FFF2-40B4-BE49-F238E27FC236}">
                <a16:creationId xmlns:a16="http://schemas.microsoft.com/office/drawing/2014/main" id="{980A1EE7-947B-D77E-D3B5-767E00C39CB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32091" y="4598321"/>
            <a:ext cx="2017713" cy="1200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sr-Latn-RS" dirty="0"/>
              <a:t>#2 paragraph</a:t>
            </a:r>
            <a:endParaRPr lang="en-US" dirty="0"/>
          </a:p>
        </p:txBody>
      </p:sp>
      <p:sp>
        <p:nvSpPr>
          <p:cNvPr id="42" name="Text Placeholder 39">
            <a:extLst>
              <a:ext uri="{FF2B5EF4-FFF2-40B4-BE49-F238E27FC236}">
                <a16:creationId xmlns:a16="http://schemas.microsoft.com/office/drawing/2014/main" id="{1C8E951E-C7B3-2806-DECF-6BCF4175EF6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532546" y="4598321"/>
            <a:ext cx="2017713" cy="1200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sr-Latn-RS" dirty="0"/>
              <a:t>#3 paragraph</a:t>
            </a:r>
            <a:endParaRPr lang="en-US" dirty="0"/>
          </a:p>
        </p:txBody>
      </p:sp>
      <p:sp>
        <p:nvSpPr>
          <p:cNvPr id="44" name="Text Placeholder 39">
            <a:extLst>
              <a:ext uri="{FF2B5EF4-FFF2-40B4-BE49-F238E27FC236}">
                <a16:creationId xmlns:a16="http://schemas.microsoft.com/office/drawing/2014/main" id="{2AF1F92F-2ACB-32AA-DAA6-E7F20DA3E7C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436497" y="4595760"/>
            <a:ext cx="1756374" cy="1200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sr-Latn-RS" dirty="0"/>
              <a:t>#4paragraph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5576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-up of a logo&#10;&#10;Description automatically generated">
            <a:extLst>
              <a:ext uri="{FF2B5EF4-FFF2-40B4-BE49-F238E27FC236}">
                <a16:creationId xmlns:a16="http://schemas.microsoft.com/office/drawing/2014/main" id="{21CA08F8-CFC6-4252-98A3-885E72397B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9898" y="658761"/>
            <a:ext cx="2052203" cy="51727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BEBFA92-35E0-E333-1C67-210255392A3A}"/>
              </a:ext>
            </a:extLst>
          </p:cNvPr>
          <p:cNvSpPr txBox="1"/>
          <p:nvPr userDrawn="1"/>
        </p:nvSpPr>
        <p:spPr>
          <a:xfrm>
            <a:off x="1868127" y="1598929"/>
            <a:ext cx="845574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WP2 - T2.1: Experiments scenarios &amp; expectations</a:t>
            </a:r>
            <a:br>
              <a:rPr lang="en-US" sz="4800" dirty="0"/>
            </a:br>
            <a:endParaRPr lang="sr-Latn-RS" sz="4800" dirty="0">
              <a:latin typeface="+mj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B928979-17BE-4917-AFD3-404A60EB719C}"/>
              </a:ext>
            </a:extLst>
          </p:cNvPr>
          <p:cNvSpPr txBox="1"/>
          <p:nvPr userDrawn="1"/>
        </p:nvSpPr>
        <p:spPr>
          <a:xfrm>
            <a:off x="1868128" y="3237441"/>
            <a:ext cx="845574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chemeClr val="tx2"/>
                </a:solidFill>
                <a:latin typeface="Montserrat" pitchFamily="2" charset="0"/>
              </a:rPr>
              <a:t>Daniel Gómez  /</a:t>
            </a:r>
            <a:r>
              <a:rPr lang="es-ES" sz="2800" baseline="0" dirty="0">
                <a:solidFill>
                  <a:schemeClr val="tx2"/>
                </a:solidFill>
                <a:latin typeface="Montserrat" pitchFamily="2" charset="0"/>
              </a:rPr>
              <a:t> Aníbal </a:t>
            </a:r>
            <a:r>
              <a:rPr lang="es-ES" sz="2800" baseline="0" dirty="0" err="1">
                <a:solidFill>
                  <a:schemeClr val="tx2"/>
                </a:solidFill>
                <a:latin typeface="Montserrat" pitchFamily="2" charset="0"/>
              </a:rPr>
              <a:t>Reñones</a:t>
            </a:r>
            <a:r>
              <a:rPr lang="es-ES" sz="2800" baseline="0" dirty="0">
                <a:solidFill>
                  <a:schemeClr val="tx2"/>
                </a:solidFill>
                <a:latin typeface="Montserrat" pitchFamily="2" charset="0"/>
              </a:rPr>
              <a:t> </a:t>
            </a:r>
            <a:endParaRPr lang="es-ES" sz="2800" dirty="0">
              <a:solidFill>
                <a:schemeClr val="tx2"/>
              </a:solidFill>
              <a:latin typeface="Montserrat" pitchFamily="2" charset="0"/>
            </a:endParaRPr>
          </a:p>
          <a:p>
            <a:pPr algn="ctr"/>
            <a:r>
              <a:rPr lang="es-ES" sz="2800" dirty="0">
                <a:solidFill>
                  <a:schemeClr val="tx2"/>
                </a:solidFill>
                <a:latin typeface="Montserrat" pitchFamily="2" charset="0"/>
                <a:hlinkClick r:id="rId3"/>
              </a:rPr>
              <a:t>dangom@cartif.es</a:t>
            </a:r>
            <a:r>
              <a:rPr lang="es-ES" sz="2800" dirty="0">
                <a:solidFill>
                  <a:schemeClr val="tx2"/>
                </a:solidFill>
                <a:latin typeface="Montserrat" pitchFamily="2" charset="0"/>
              </a:rPr>
              <a:t> / </a:t>
            </a:r>
            <a:r>
              <a:rPr lang="es-ES" sz="2800" dirty="0">
                <a:solidFill>
                  <a:schemeClr val="tx2"/>
                </a:solidFill>
                <a:latin typeface="Montserrat" pitchFamily="2" charset="0"/>
                <a:hlinkClick r:id="rId4"/>
              </a:rPr>
              <a:t>aniren@cartif.es</a:t>
            </a:r>
            <a:endParaRPr lang="es-ES" sz="2800" dirty="0">
              <a:solidFill>
                <a:schemeClr val="tx2"/>
              </a:solidFill>
              <a:latin typeface="Montserrat" pitchFamily="2" charset="0"/>
            </a:endParaRPr>
          </a:p>
          <a:p>
            <a:pPr algn="ctr"/>
            <a:endParaRPr lang="es-ES" sz="2800" dirty="0">
              <a:solidFill>
                <a:schemeClr val="tx2"/>
              </a:solidFill>
              <a:latin typeface="Montserrat" pitchFamily="2" charset="0"/>
            </a:endParaRPr>
          </a:p>
        </p:txBody>
      </p:sp>
      <p:grpSp>
        <p:nvGrpSpPr>
          <p:cNvPr id="2" name="Grupo 3">
            <a:extLst>
              <a:ext uri="{FF2B5EF4-FFF2-40B4-BE49-F238E27FC236}">
                <a16:creationId xmlns:a16="http://schemas.microsoft.com/office/drawing/2014/main" id="{A5EDE0AA-E3DF-97E7-103D-7DDB504EEDA7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230512" y="6427328"/>
            <a:ext cx="4839386" cy="335955"/>
            <a:chOff x="598090" y="6200655"/>
            <a:chExt cx="4839945" cy="335772"/>
          </a:xfrm>
        </p:grpSpPr>
        <p:pic>
          <p:nvPicPr>
            <p:cNvPr id="3" name="Imagen 11">
              <a:extLst>
                <a:ext uri="{FF2B5EF4-FFF2-40B4-BE49-F238E27FC236}">
                  <a16:creationId xmlns:a16="http://schemas.microsoft.com/office/drawing/2014/main" id="{1495E4BA-827E-4758-CCFF-3EB27D32A5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8090" y="6200655"/>
              <a:ext cx="503664" cy="3357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CuadroTexto 6">
              <a:extLst>
                <a:ext uri="{FF2B5EF4-FFF2-40B4-BE49-F238E27FC236}">
                  <a16:creationId xmlns:a16="http://schemas.microsoft.com/office/drawing/2014/main" id="{F23DA249-ABDC-17A0-D904-BFAB91F7F1C8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1101754" y="6253188"/>
              <a:ext cx="4336281" cy="23070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defRPr/>
              </a:pPr>
              <a:r>
                <a:rPr lang="en-US" altLang="es-ES" sz="900" dirty="0">
                  <a:solidFill>
                    <a:srgbClr val="333435"/>
                  </a:solidFill>
                  <a:latin typeface="Helvetica" pitchFamily="2" charset="0"/>
                  <a:ea typeface="Source Sans Pro Light" panose="020B0403030403020204" pitchFamily="34" charset="0"/>
                  <a:cs typeface="Open Sans" panose="020B0606030504020204" pitchFamily="34" charset="0"/>
                </a:rPr>
                <a:t>This project has received funding from the Horizon Europe </a:t>
              </a:r>
              <a:r>
                <a:rPr lang="en-US" altLang="es-ES" sz="900" dirty="0" err="1">
                  <a:solidFill>
                    <a:srgbClr val="333435"/>
                  </a:solidFill>
                  <a:latin typeface="Helvetica" pitchFamily="2" charset="0"/>
                  <a:ea typeface="Source Sans Pro Light" panose="020B0403030403020204" pitchFamily="34" charset="0"/>
                  <a:cs typeface="Open Sans" panose="020B0606030504020204" pitchFamily="34" charset="0"/>
                </a:rPr>
                <a:t>programme</a:t>
              </a:r>
              <a:endParaRPr lang="en-US" altLang="es-ES" sz="900" dirty="0">
                <a:solidFill>
                  <a:srgbClr val="333435"/>
                </a:solidFill>
                <a:latin typeface="Helvetica" pitchFamily="2" charset="0"/>
                <a:ea typeface="Source Sans Pro Light" panose="020B0403030403020204" pitchFamily="34" charset="0"/>
                <a:cs typeface="Open Sans" panose="020B0606030504020204" pitchFamily="34" charset="0"/>
              </a:endParaRPr>
            </a:p>
          </p:txBody>
        </p:sp>
      </p:grpSp>
      <p:pic>
        <p:nvPicPr>
          <p:cNvPr id="18" name="Imagen 2" descr="Logotipo, Icono&#10;&#10;Descripción generada automáticamente">
            <a:extLst>
              <a:ext uri="{FF2B5EF4-FFF2-40B4-BE49-F238E27FC236}">
                <a16:creationId xmlns:a16="http://schemas.microsoft.com/office/drawing/2014/main" id="{3F481C10-471F-CD3F-8752-DDEFC0EE113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8952" y="5892083"/>
            <a:ext cx="415566" cy="415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Box 11">
            <a:extLst>
              <a:ext uri="{FF2B5EF4-FFF2-40B4-BE49-F238E27FC236}">
                <a16:creationId xmlns:a16="http://schemas.microsoft.com/office/drawing/2014/main" id="{A2449D25-288F-742B-4C99-FF86B4490556}"/>
              </a:ext>
            </a:extLst>
          </p:cNvPr>
          <p:cNvSpPr txBox="1"/>
          <p:nvPr userDrawn="1"/>
        </p:nvSpPr>
        <p:spPr>
          <a:xfrm>
            <a:off x="2181412" y="5930589"/>
            <a:ext cx="39896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600" dirty="0">
                <a:latin typeface="Montserrat Light" pitchFamily="2" charset="0"/>
              </a:rPr>
              <a:t>https://www.linkedin.com/company/cartif/</a:t>
            </a:r>
          </a:p>
        </p:txBody>
      </p:sp>
      <p:pic>
        <p:nvPicPr>
          <p:cNvPr id="20" name="Imagen 2" descr="World with solid fill">
            <a:extLst>
              <a:ext uri="{FF2B5EF4-FFF2-40B4-BE49-F238E27FC236}">
                <a16:creationId xmlns:a16="http://schemas.microsoft.com/office/drawing/2014/main" id="{BF6D4CB8-3A78-F28D-5B7D-95506F2DE73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/>
        </p:blipFill>
        <p:spPr bwMode="auto">
          <a:xfrm>
            <a:off x="6407022" y="5856365"/>
            <a:ext cx="487003" cy="487003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TextBox 15">
            <a:extLst>
              <a:ext uri="{FF2B5EF4-FFF2-40B4-BE49-F238E27FC236}">
                <a16:creationId xmlns:a16="http://schemas.microsoft.com/office/drawing/2014/main" id="{3FFC9B36-90DF-3ACD-7441-AEA81411EBA6}"/>
              </a:ext>
            </a:extLst>
          </p:cNvPr>
          <p:cNvSpPr txBox="1"/>
          <p:nvPr userDrawn="1"/>
        </p:nvSpPr>
        <p:spPr>
          <a:xfrm>
            <a:off x="6894025" y="5930589"/>
            <a:ext cx="36903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600" dirty="0">
                <a:latin typeface="Montserrat Light" pitchFamily="2" charset="0"/>
              </a:rPr>
              <a:t>https://www.cartif.es/en/home/</a:t>
            </a:r>
          </a:p>
        </p:txBody>
      </p:sp>
    </p:spTree>
    <p:extLst>
      <p:ext uri="{BB962C8B-B14F-4D97-AF65-F5344CB8AC3E}">
        <p14:creationId xmlns:p14="http://schemas.microsoft.com/office/powerpoint/2010/main" val="27571988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0495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2" r:id="rId3"/>
    <p:sldLayoutId id="2147483650" r:id="rId4"/>
    <p:sldLayoutId id="2147483651" r:id="rId5"/>
    <p:sldLayoutId id="2147483652" r:id="rId6"/>
    <p:sldLayoutId id="2147483661" r:id="rId7"/>
    <p:sldLayoutId id="2147483653" r:id="rId8"/>
    <p:sldLayoutId id="2147483663" r:id="rId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47526-D255-E6C0-EAFE-CB23496D1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338" y="2444751"/>
            <a:ext cx="5649912" cy="1790908"/>
          </a:xfrm>
        </p:spPr>
        <p:txBody>
          <a:bodyPr>
            <a:normAutofit fontScale="90000"/>
          </a:bodyPr>
          <a:lstStyle/>
          <a:p>
            <a:r>
              <a:rPr lang="en-US" u="sng" dirty="0"/>
              <a:t>Monthly Meeting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B6E625-D43C-9A88-14C1-775325FFCF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28</a:t>
            </a:r>
            <a:r>
              <a:rPr lang="en-US" baseline="30000" dirty="0"/>
              <a:t>th</a:t>
            </a:r>
            <a:r>
              <a:rPr lang="en-US" dirty="0"/>
              <a:t> August 2025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0005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D069A5-C75C-356C-1711-43BD92FFBB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F769201-A44D-BEEC-9EF1-BAB02AB205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3097" y="906820"/>
            <a:ext cx="8797412" cy="1325563"/>
          </a:xfrm>
        </p:spPr>
        <p:txBody>
          <a:bodyPr/>
          <a:lstStyle/>
          <a:p>
            <a:r>
              <a:rPr lang="en-US" dirty="0"/>
              <a:t>Plan for utilization of historical data and installation of sensors in pilot companies </a:t>
            </a:r>
            <a:endParaRPr lang="de-D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B02CB2-9991-9C07-EE85-1BEBA4810A4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981218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090BEA-C23F-F564-5379-A4CABF2DE0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7435D51-53B2-89AF-7FDC-441E2F50B50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7188" y="1781175"/>
            <a:ext cx="10515600" cy="4894264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T2.6: bi0SpaCE data collection framework (Leader: NISSA; Contributors: AU, CAR, FSK, GLB, NAT, ISP) [M7-M15]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The </a:t>
            </a:r>
            <a:r>
              <a:rPr lang="en-US" sz="2000" b="1" dirty="0"/>
              <a:t>D2Port</a:t>
            </a:r>
            <a:r>
              <a:rPr lang="en-US" sz="2000" dirty="0"/>
              <a:t> service will be used for hosting historical datasets</a:t>
            </a:r>
          </a:p>
          <a:p>
            <a:pPr marL="1028700" lvl="1" indent="-342900"/>
            <a:r>
              <a:rPr lang="en-US" sz="2000" dirty="0"/>
              <a:t>Strict access control has been put in place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The </a:t>
            </a:r>
            <a:r>
              <a:rPr lang="en-US" sz="2000" b="1" dirty="0"/>
              <a:t>D2Port </a:t>
            </a:r>
            <a:r>
              <a:rPr lang="en-US" sz="2000" dirty="0"/>
              <a:t>service instance is currently configured to be used only for the bi0SpaCE project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Exported files (e.g. CSV) should be uploaded to the designated folder</a:t>
            </a:r>
          </a:p>
          <a:p>
            <a:pPr marL="1028700" lvl="1" indent="-342900"/>
            <a:r>
              <a:rPr lang="en-US" sz="2000" dirty="0"/>
              <a:t>Partners will be provided with a link to upload the files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If needed, real-time data streams will be integrated via a message broker</a:t>
            </a:r>
          </a:p>
          <a:p>
            <a:pPr marL="1028700" lvl="1" indent="-342900"/>
            <a:r>
              <a:rPr lang="en-US" sz="2000" dirty="0"/>
              <a:t>Meetings will be organized to clarify integration issues (e.g. topics)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If necessary, the data will be preprocessed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All datasets referenced in DMP 1.0 must be included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1028700" lvl="1" indent="-342900"/>
            <a:endParaRPr lang="en-US" sz="18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6328BEF-F689-471E-E0C9-699DF0181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T2.6: bi0SpaCE data collection framework: </a:t>
            </a:r>
            <a:r>
              <a:rPr lang="en-US" b="1" dirty="0"/>
              <a:t>Historical data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9C18D50C-57CD-2B3D-288C-706231524F3A}"/>
              </a:ext>
            </a:extLst>
          </p:cNvPr>
          <p:cNvSpPr txBox="1"/>
          <p:nvPr/>
        </p:nvSpPr>
        <p:spPr>
          <a:xfrm>
            <a:off x="11764849" y="6497392"/>
            <a:ext cx="431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B72FC018-E85F-498E-BA05-D1CA7B0763F4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9464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2FD181-BFE1-C664-DBDA-755752AEE4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71C2005-B89A-ACFD-1BDB-E8B8B223AFE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7188" y="1781175"/>
            <a:ext cx="9478474" cy="4894264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T2.6: bi0SpaCE data collection framework (Leader: NISSA; Contributors: AU, CAR, FSK, GLB, NAT, ISP) [M7-M15]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Exported files (e.g. CSV) should be uploaded to the designated folder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PROCEDURE</a:t>
            </a:r>
          </a:p>
          <a:p>
            <a:pPr marL="1028700" lvl="1" indent="-342900">
              <a:buFont typeface="+mj-lt"/>
              <a:buAutoNum type="arabicPeriod"/>
            </a:pPr>
            <a:r>
              <a:rPr lang="en-US" sz="1800" dirty="0"/>
              <a:t>Use the link: </a:t>
            </a:r>
          </a:p>
          <a:p>
            <a:pPr marL="1485900" lvl="2" indent="-342900">
              <a:buFont typeface="+mj-lt"/>
              <a:buAutoNum type="arabicPeriod"/>
            </a:pPr>
            <a:r>
              <a:rPr lang="en-US" sz="1400" dirty="0"/>
              <a:t>https://nissatechicdoo-my.sharepoint.com/:f:/g/personal/milan_vuckovic_nissatech_com/EuB_SMQYyj9Lojn-pvKXwScB_ElKc5S9VfoSMHTyyKC9AA?e=fyBtOP</a:t>
            </a:r>
          </a:p>
          <a:p>
            <a:pPr marL="1028700" lvl="1" indent="-342900">
              <a:buFont typeface="+mj-lt"/>
              <a:buAutoNum type="arabicPeriod"/>
            </a:pPr>
            <a:r>
              <a:rPr lang="en-US" sz="1800" dirty="0"/>
              <a:t>Enter password</a:t>
            </a:r>
          </a:p>
          <a:p>
            <a:pPr marL="1028700" lvl="1" indent="-342900">
              <a:buFont typeface="+mj-lt"/>
              <a:buAutoNum type="arabicPeriod"/>
            </a:pPr>
            <a:r>
              <a:rPr lang="en-US" sz="1800" dirty="0"/>
              <a:t>Upload files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74FEF22-E7C3-8D31-E239-6FEC4CF4A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T2.6: bi0SpaCE data collection framework: </a:t>
            </a:r>
            <a:r>
              <a:rPr lang="en-US" b="1" dirty="0"/>
              <a:t>Historical data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EE611FBD-86BA-4DA4-D476-500EC3E72A53}"/>
              </a:ext>
            </a:extLst>
          </p:cNvPr>
          <p:cNvSpPr txBox="1"/>
          <p:nvPr/>
        </p:nvSpPr>
        <p:spPr>
          <a:xfrm>
            <a:off x="11764849" y="6497392"/>
            <a:ext cx="431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B72FC018-E85F-498E-BA05-D1CA7B0763F4}" type="slidenum">
              <a:rPr lang="en-US" smtClean="0"/>
              <a:t>12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50A9084-FAC9-FC31-BA8B-D8628982DA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18500" y="3540184"/>
            <a:ext cx="2368700" cy="3083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88731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0077A9-5317-E95D-6F4E-BC0253DA5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A318F37-72E9-5240-F294-C099360A03F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7188" y="1781175"/>
            <a:ext cx="9478474" cy="4894264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Example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8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06B295E-F37C-0F8B-BFAA-8F123AEC5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T2.6: bi0SpaCE data collection framework: </a:t>
            </a:r>
            <a:r>
              <a:rPr lang="en-US" b="1" dirty="0"/>
              <a:t>Historical data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403CA32-FD9D-167E-161C-3A8C62133FCE}"/>
              </a:ext>
            </a:extLst>
          </p:cNvPr>
          <p:cNvSpPr txBox="1"/>
          <p:nvPr/>
        </p:nvSpPr>
        <p:spPr>
          <a:xfrm>
            <a:off x="11764849" y="6497392"/>
            <a:ext cx="431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B72FC018-E85F-498E-BA05-D1CA7B0763F4}" type="slidenum">
              <a:rPr lang="en-US" smtClean="0"/>
              <a:t>13</a:t>
            </a:fld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509B6F6-5422-4A73-6CFB-54B97E840B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033" y="2143857"/>
            <a:ext cx="6164506" cy="2297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8313C1DA-D9AA-B928-9A83-EFE53BB7FF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719" y="4249616"/>
            <a:ext cx="8188240" cy="2327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10193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406693-7FE9-F900-DBC1-8333A6D665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19DFE10-C2BB-9C77-362A-9A1EFFA0FD7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7188" y="1781175"/>
            <a:ext cx="9478474" cy="4894264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T2.6: bi0SpaCE data collection framework (Leader: NISSA; Contributors: AU, CAR, FSK, GLB, NAT, ISP) [M7-M15]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Real-time data streams will be integrated via a message broker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PROCEDURE</a:t>
            </a:r>
          </a:p>
          <a:p>
            <a:pPr marL="1028700" lvl="1" indent="-342900">
              <a:buFont typeface="+mj-lt"/>
              <a:buAutoNum type="arabicPeriod"/>
            </a:pPr>
            <a:r>
              <a:rPr lang="en-US" sz="1800" dirty="0"/>
              <a:t>Prepare data</a:t>
            </a:r>
          </a:p>
          <a:p>
            <a:pPr marL="1028700" lvl="1" indent="-342900">
              <a:buFont typeface="+mj-lt"/>
              <a:buAutoNum type="arabicPeriod"/>
            </a:pPr>
            <a:r>
              <a:rPr lang="en-US" sz="1800" dirty="0"/>
              <a:t>Send message to the Broker</a:t>
            </a:r>
          </a:p>
          <a:p>
            <a:pPr marL="1028700" lvl="1" indent="-342900">
              <a:buFont typeface="+mj-lt"/>
              <a:buAutoNum type="arabicPeriod"/>
            </a:pPr>
            <a:endParaRPr lang="en-US" sz="1800" dirty="0"/>
          </a:p>
          <a:p>
            <a:pPr lvl="1" indent="0">
              <a:buNone/>
            </a:pPr>
            <a:r>
              <a:rPr lang="en-US" sz="1800" dirty="0"/>
              <a:t>ALL IS DETAILED IN THE USER GUIDE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0041D7E-B7F2-3E22-1C83-942A34C40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T2.6: bi0SpaCE data collection framework: </a:t>
            </a:r>
            <a:r>
              <a:rPr lang="en-US" b="1" dirty="0"/>
              <a:t>Historical data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181A9F-8CB9-89B5-6EF1-14365A9D8556}"/>
              </a:ext>
            </a:extLst>
          </p:cNvPr>
          <p:cNvSpPr txBox="1"/>
          <p:nvPr/>
        </p:nvSpPr>
        <p:spPr>
          <a:xfrm>
            <a:off x="11764849" y="6497392"/>
            <a:ext cx="431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B72FC018-E85F-498E-BA05-D1CA7B0763F4}" type="slidenum">
              <a:rPr lang="en-US" smtClean="0"/>
              <a:t>14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3860F92-8A46-DED4-5CC8-3B83589A30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7754" y="3542025"/>
            <a:ext cx="5673969" cy="306599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21501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43211-E0EC-A343-3496-9EC99FA69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T2.6: bi0SpaCE </a:t>
            </a:r>
            <a:r>
              <a:rPr lang="de-DE" dirty="0" err="1"/>
              <a:t>data</a:t>
            </a:r>
            <a:r>
              <a:rPr lang="de-DE" dirty="0"/>
              <a:t> </a:t>
            </a:r>
            <a:r>
              <a:rPr lang="de-DE" dirty="0" err="1"/>
              <a:t>collection</a:t>
            </a:r>
            <a:r>
              <a:rPr lang="de-DE" dirty="0"/>
              <a:t> </a:t>
            </a:r>
            <a:r>
              <a:rPr lang="de-DE" dirty="0" err="1"/>
              <a:t>framework</a:t>
            </a:r>
            <a:r>
              <a:rPr lang="en-US" dirty="0"/>
              <a:t>: </a:t>
            </a:r>
            <a:r>
              <a:rPr lang="en-US" b="1" dirty="0"/>
              <a:t>Risks</a:t>
            </a:r>
            <a:endParaRPr lang="de-D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D70E55-5236-8AEB-93F0-BB1D28DFCFA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200" dirty="0"/>
              <a:t>Risk: </a:t>
            </a:r>
            <a:r>
              <a:rPr lang="en-US" sz="2200" dirty="0"/>
              <a:t>Datasets referenced in DMP 1.0 might be partially uploaded, mislabeled, or inconsistent, hindering effective use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Mitigation: Provide clear metadata documentation and naming conventions for all uploads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Risk: Integrating real-time data via message brokers can introduce data loss especially if misconfigured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Mitigation: Include error-handling processes, such as retry mechanisms, dead-letter queues, and monitoring of message backlogs</a:t>
            </a:r>
            <a:endParaRPr lang="de-DE" sz="2200" dirty="0"/>
          </a:p>
        </p:txBody>
      </p:sp>
    </p:spTree>
    <p:extLst>
      <p:ext uri="{BB962C8B-B14F-4D97-AF65-F5344CB8AC3E}">
        <p14:creationId xmlns:p14="http://schemas.microsoft.com/office/powerpoint/2010/main" val="1719389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E4052-69C8-BB6B-55E7-3A4EB666A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Installation of sensors in pilot companies</a:t>
            </a:r>
            <a:endParaRPr lang="de-DE" dirty="0"/>
          </a:p>
        </p:txBody>
      </p:sp>
      <p:sp>
        <p:nvSpPr>
          <p:cNvPr id="4" name="Marcador de texto 2">
            <a:extLst>
              <a:ext uri="{FF2B5EF4-FFF2-40B4-BE49-F238E27FC236}">
                <a16:creationId xmlns:a16="http://schemas.microsoft.com/office/drawing/2014/main" id="{ABE8F1CD-AD75-CEC9-F62D-56D916D09FB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7188" y="1781175"/>
            <a:ext cx="10515600" cy="4167188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Since the pilot partners need support for making decisions about the sensors, we will apply the following procedure:</a:t>
            </a:r>
          </a:p>
          <a:p>
            <a:pPr marL="1143000" lvl="1" indent="-457200">
              <a:buFont typeface="+mj-lt"/>
              <a:buAutoNum type="arabicPeriod"/>
            </a:pPr>
            <a:r>
              <a:rPr lang="en-US" dirty="0"/>
              <a:t>Corresponding questionnaire will be prepared and shared with technical partners (esp. supporting pilots) NISSATECH</a:t>
            </a:r>
          </a:p>
          <a:p>
            <a:pPr marL="1600200" lvl="2" indent="-457200">
              <a:buFont typeface="+mj-lt"/>
              <a:buAutoNum type="arabicPeriod"/>
            </a:pPr>
            <a:r>
              <a:rPr lang="en-US" dirty="0"/>
              <a:t>the goal is to understand what are the specific characteristics of the required sensors (for each pilot)</a:t>
            </a:r>
          </a:p>
          <a:p>
            <a:pPr marL="1143000" lvl="1" indent="-457200">
              <a:buFont typeface="+mj-lt"/>
              <a:buAutoNum type="arabicPeriod"/>
            </a:pPr>
            <a:r>
              <a:rPr lang="en-US" dirty="0"/>
              <a:t>Organizing the meetings with pilot partners and relevant technical partners in order to discuss the questionnaire</a:t>
            </a:r>
          </a:p>
          <a:p>
            <a:pPr marL="1600200" lvl="2" indent="-457200">
              <a:buFont typeface="+mj-lt"/>
              <a:buAutoNum type="arabicPeriod"/>
            </a:pPr>
            <a:r>
              <a:rPr lang="en-US" dirty="0"/>
              <a:t>separate meetings per pilot, starting with more mature (regarding the knowledge about sensors) pilots</a:t>
            </a:r>
          </a:p>
          <a:p>
            <a:pPr marL="1143000" lvl="1" indent="-457200">
              <a:buFont typeface="+mj-lt"/>
              <a:buAutoNum type="arabicPeriod"/>
            </a:pPr>
            <a:r>
              <a:rPr lang="en-US" dirty="0"/>
              <a:t>Making the decisions, with the approval from pilots</a:t>
            </a:r>
          </a:p>
          <a:p>
            <a:pPr marL="1485900" lvl="2" indent="-342900"/>
            <a:r>
              <a:rPr lang="en-US" dirty="0"/>
              <a:t>Decisions are related to the type of the sensors (maybe not vendor, if more vendors are existing)</a:t>
            </a:r>
          </a:p>
          <a:p>
            <a:pPr marL="1028700" lvl="1" indent="-342900"/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Deadline for 3.: Mid of September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5672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5B8D6A-886A-34D8-FC15-71FE8D4200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C4865-E07F-6E3D-3290-C3EFF097D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Installation of sensors in pilot companies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1FEA4D-F318-7567-00D8-5607D77DEE9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Risk: Delayed purchasing of sensors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Mitigation: Initiate procurement as early as possible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Risk: Sensor hardware and data formats may not be compatible with the future bi0SpaCE system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Mitigation: Select sensors supporting standard communication protocols (e.g., MQTT, OPC UA)</a:t>
            </a:r>
          </a:p>
        </p:txBody>
      </p:sp>
    </p:spTree>
    <p:extLst>
      <p:ext uri="{BB962C8B-B14F-4D97-AF65-F5344CB8AC3E}">
        <p14:creationId xmlns:p14="http://schemas.microsoft.com/office/powerpoint/2010/main" val="853520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138001F-22AE-8873-E6CF-AE3BA7193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T7.1 </a:t>
            </a:r>
            <a:r>
              <a:rPr lang="en-US" dirty="0"/>
              <a:t>Communication, industrial and scientific dissemination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97D5E6-A943-54A1-2411-645160A9406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6120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FF1AED7-2C3C-7831-2CD5-0B51C2F6B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T7.1 </a:t>
            </a:r>
            <a:r>
              <a:rPr lang="en-US" dirty="0"/>
              <a:t>Completed activities</a:t>
            </a:r>
            <a:endParaRPr lang="en-US" b="1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0518DC-5E92-254C-2F8C-75AB0FFF918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7188" y="1781175"/>
            <a:ext cx="10515600" cy="490296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Website updates</a:t>
            </a:r>
          </a:p>
          <a:p>
            <a:pPr marL="1028700" lvl="1" indent="-342900"/>
            <a:endParaRPr lang="en-US" dirty="0"/>
          </a:p>
          <a:p>
            <a:pPr marL="1028700" lvl="1" indent="-342900"/>
            <a:r>
              <a:rPr lang="en-US" dirty="0"/>
              <a:t>Logo of the next coordinator included</a:t>
            </a:r>
          </a:p>
          <a:p>
            <a:pPr marL="1028700" lvl="1" indent="-342900"/>
            <a:endParaRPr lang="en-US" dirty="0"/>
          </a:p>
          <a:p>
            <a:pPr marL="1028700" lvl="1" indent="-342900"/>
            <a:r>
              <a:rPr lang="en-US" dirty="0"/>
              <a:t>Contact form improved</a:t>
            </a:r>
          </a:p>
          <a:p>
            <a:pPr marL="1485900" lvl="2" indent="-342900"/>
            <a:r>
              <a:rPr lang="en-US" dirty="0"/>
              <a:t>Improved form design</a:t>
            </a:r>
          </a:p>
          <a:p>
            <a:pPr marL="1485900" lvl="2" indent="-342900"/>
            <a:r>
              <a:rPr lang="en-US" dirty="0"/>
              <a:t>Improved email routing - Emails will be sent to the coordinator</a:t>
            </a:r>
          </a:p>
          <a:p>
            <a:pPr marL="1485900" lvl="2" indent="-342900"/>
            <a:r>
              <a:rPr lang="en-US" dirty="0"/>
              <a:t>Enhanced anti-spam measures</a:t>
            </a:r>
          </a:p>
          <a:p>
            <a:pPr marL="1028700" lvl="1" indent="-342900"/>
            <a:endParaRPr lang="en-US" dirty="0"/>
          </a:p>
          <a:p>
            <a:pPr marL="1028700" lvl="1" indent="-342900"/>
            <a:r>
              <a:rPr lang="en-US" dirty="0"/>
              <a:t>Overall website optimization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11764849" y="6497392"/>
            <a:ext cx="431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B72FC018-E85F-498E-BA05-D1CA7B0763F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326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5D45B5-A05F-1A13-04A3-4832F47611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A8A8CEB-F3A2-B884-A1B2-5CB768E6785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7433" y="1790902"/>
            <a:ext cx="11834812" cy="4706489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Proposed </a:t>
            </a:r>
            <a:r>
              <a:rPr lang="en-US" b="1" dirty="0" err="1"/>
              <a:t>ToC</a:t>
            </a:r>
            <a:r>
              <a:rPr lang="en-US" b="1" dirty="0"/>
              <a:t> for bi0SpaCE Newsletter #1</a:t>
            </a:r>
            <a:endParaRPr lang="en-US" sz="2000" b="1" dirty="0"/>
          </a:p>
          <a:p>
            <a:pPr marL="1028700" lvl="1" indent="-342900"/>
            <a:endParaRPr lang="en-US" sz="1800" dirty="0"/>
          </a:p>
          <a:p>
            <a:pPr marL="1028700" lvl="1" indent="-342900"/>
            <a:r>
              <a:rPr lang="en-US" sz="1800" b="1" dirty="0"/>
              <a:t>Dear readers – NISSATECH</a:t>
            </a:r>
          </a:p>
          <a:p>
            <a:pPr marL="1028700" lvl="1" indent="-342900"/>
            <a:endParaRPr lang="en-US" sz="1800" b="1" dirty="0"/>
          </a:p>
          <a:p>
            <a:pPr marL="1028700" lvl="1" indent="-342900"/>
            <a:r>
              <a:rPr lang="en-US" sz="1800" b="1" dirty="0"/>
              <a:t>PART I: The bi0SpaCE Approach</a:t>
            </a:r>
          </a:p>
          <a:p>
            <a:pPr marL="1485900" lvl="2" indent="-342900"/>
            <a:r>
              <a:rPr lang="en-US" sz="1800" dirty="0"/>
              <a:t>High-Level Overview (FhG IOSB)</a:t>
            </a:r>
          </a:p>
          <a:p>
            <a:pPr marL="1485900" lvl="2" indent="-342900"/>
            <a:r>
              <a:rPr lang="en-US" sz="1800" dirty="0"/>
              <a:t>Individual Components (DTU, AU, CARTIF, NISSATECH, FhG IOSB, SSF) </a:t>
            </a:r>
          </a:p>
          <a:p>
            <a:pPr lvl="4"/>
            <a:r>
              <a:rPr lang="en-US" dirty="0"/>
              <a:t>A short description of the component</a:t>
            </a:r>
          </a:p>
          <a:p>
            <a:pPr lvl="4"/>
            <a:r>
              <a:rPr lang="en-US" dirty="0"/>
              <a:t>Key research or technical challenges of the component</a:t>
            </a:r>
          </a:p>
          <a:p>
            <a:pPr lvl="4"/>
            <a:r>
              <a:rPr lang="en-US" dirty="0"/>
              <a:t>A relevant figure or diagram</a:t>
            </a:r>
          </a:p>
          <a:p>
            <a:pPr marL="1028700" lvl="1" indent="-342900"/>
            <a:endParaRPr lang="en-US" sz="1800" dirty="0"/>
          </a:p>
          <a:p>
            <a:pPr marL="1028700" lvl="1" indent="-342900"/>
            <a:r>
              <a:rPr lang="en-US" sz="1800" b="1" dirty="0"/>
              <a:t>PART II: bi0SpaCE Pilots </a:t>
            </a:r>
          </a:p>
          <a:p>
            <a:pPr marL="1485900" lvl="2" indent="-342900"/>
            <a:r>
              <a:rPr lang="en-US" sz="1800" dirty="0"/>
              <a:t>For each pilot</a:t>
            </a:r>
          </a:p>
          <a:p>
            <a:pPr marL="1943100" lvl="3" indent="-342900"/>
            <a:r>
              <a:rPr lang="en-US" dirty="0"/>
              <a:t>A short partner intro</a:t>
            </a:r>
          </a:p>
          <a:p>
            <a:pPr marL="1943100" lvl="3" indent="-342900"/>
            <a:r>
              <a:rPr lang="en-US" dirty="0"/>
              <a:t>Use case description</a:t>
            </a:r>
          </a:p>
          <a:p>
            <a:pPr marL="1943100" lvl="3" indent="-342900"/>
            <a:r>
              <a:rPr lang="en-US" dirty="0"/>
              <a:t>Expectations from bi0SpaCE</a:t>
            </a:r>
          </a:p>
          <a:p>
            <a:pPr marL="1028700" lvl="1" indent="-342900"/>
            <a:endParaRPr lang="en-US" sz="18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1BB5CDB-402B-90A7-352D-40FDFC797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T7.1 </a:t>
            </a:r>
            <a:r>
              <a:rPr lang="en-US" dirty="0"/>
              <a:t>Preparation of 1st Newsletter</a:t>
            </a:r>
            <a:br>
              <a:rPr lang="en-US" dirty="0"/>
            </a:br>
            <a:endParaRPr lang="en-US" b="1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C6FCE5A-A516-1618-EE5C-ADB1781AE276}"/>
              </a:ext>
            </a:extLst>
          </p:cNvPr>
          <p:cNvSpPr txBox="1"/>
          <p:nvPr/>
        </p:nvSpPr>
        <p:spPr>
          <a:xfrm>
            <a:off x="11764849" y="6497392"/>
            <a:ext cx="431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B72FC018-E85F-498E-BA05-D1CA7B0763F4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490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14E4D1-180C-31A1-059F-939D2BB003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694A513-7506-D76A-F92E-EAEF4402E70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7433" y="1790902"/>
            <a:ext cx="11834812" cy="4706489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Proposed </a:t>
            </a:r>
            <a:r>
              <a:rPr lang="en-US" b="1" dirty="0" err="1"/>
              <a:t>ToC</a:t>
            </a:r>
            <a:r>
              <a:rPr lang="en-US" b="1" dirty="0"/>
              <a:t> for bi0SpaCE Newsletter #1</a:t>
            </a:r>
          </a:p>
          <a:p>
            <a:pPr marL="1028700" lvl="1" indent="-342900"/>
            <a:endParaRPr lang="en-US" sz="1800" dirty="0"/>
          </a:p>
          <a:p>
            <a:pPr marL="1028700" lvl="1" indent="-342900"/>
            <a:r>
              <a:rPr lang="en-US" sz="1800" b="1" dirty="0"/>
              <a:t>PART III: bi0SpaCE Status (First 9 Months)</a:t>
            </a:r>
          </a:p>
          <a:p>
            <a:pPr marL="1485900" lvl="2" indent="-342900"/>
            <a:r>
              <a:rPr lang="en-US" sz="1800" dirty="0"/>
              <a:t>Summary of activities conducted (DTU)</a:t>
            </a:r>
          </a:p>
          <a:p>
            <a:pPr marL="1485900" lvl="2" indent="-342900"/>
            <a:r>
              <a:rPr lang="en-US" sz="1800" dirty="0"/>
              <a:t>Collaboration with other projects (UNI)</a:t>
            </a:r>
          </a:p>
          <a:p>
            <a:pPr marL="1485900" lvl="2" indent="-342900"/>
            <a:r>
              <a:rPr lang="en-US" sz="1800" dirty="0"/>
              <a:t>Planned workshop at </a:t>
            </a:r>
            <a:r>
              <a:rPr lang="en-US" sz="1800" dirty="0" err="1"/>
              <a:t>SynergyDays</a:t>
            </a:r>
            <a:r>
              <a:rPr lang="en-US" sz="1800" dirty="0"/>
              <a:t> 2025 (DTU)</a:t>
            </a:r>
          </a:p>
          <a:p>
            <a:pPr marL="1028700" lvl="1" indent="-342900"/>
            <a:endParaRPr lang="en-US" sz="1800" dirty="0"/>
          </a:p>
          <a:p>
            <a:pPr marL="1028700" lvl="1" indent="-342900"/>
            <a:r>
              <a:rPr lang="en-US" sz="1800" b="1" dirty="0"/>
              <a:t>PART IV: Project Team Highlights &amp; Acknowledgements (NISSATECH)</a:t>
            </a:r>
          </a:p>
          <a:p>
            <a:pPr marL="1485900" lvl="2" indent="-342900"/>
            <a:r>
              <a:rPr lang="en-US" sz="1800" dirty="0"/>
              <a:t>Logos of all consortium partners </a:t>
            </a:r>
          </a:p>
          <a:p>
            <a:pPr marL="1428750" lvl="2" indent="-285750"/>
            <a:r>
              <a:rPr lang="en-US" sz="1800" dirty="0"/>
              <a:t>A photo from the physical kick-off in Aarhus </a:t>
            </a:r>
          </a:p>
          <a:p>
            <a:pPr marL="1428750" lvl="2" indent="-285750"/>
            <a:r>
              <a:rPr lang="en-US" sz="1800" dirty="0"/>
              <a:t>Acknowledgements:</a:t>
            </a:r>
          </a:p>
          <a:p>
            <a:pPr marL="1428750" lvl="2" indent="-285750"/>
            <a:r>
              <a:rPr lang="en-US" sz="1800" dirty="0"/>
              <a:t>Further information</a:t>
            </a:r>
          </a:p>
          <a:p>
            <a:pPr marL="1028700" lvl="1" indent="-342900"/>
            <a:endParaRPr lang="en-US" sz="16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BC32BCA-9715-1EFE-9781-626EDBF9E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T7.1 </a:t>
            </a:r>
            <a:r>
              <a:rPr lang="en-US" dirty="0"/>
              <a:t>Preparation of 1st Newsletter</a:t>
            </a:r>
            <a:br>
              <a:rPr lang="en-US" dirty="0"/>
            </a:br>
            <a:endParaRPr lang="en-US" b="1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A7DB2EF-0D27-EDE1-2E66-0A9F5FA0DD73}"/>
              </a:ext>
            </a:extLst>
          </p:cNvPr>
          <p:cNvSpPr txBox="1"/>
          <p:nvPr/>
        </p:nvSpPr>
        <p:spPr>
          <a:xfrm>
            <a:off x="11764849" y="6497392"/>
            <a:ext cx="431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B72FC018-E85F-498E-BA05-D1CA7B0763F4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530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27C0D2-4E40-7F1F-2C7E-A4B49BB880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005EE29-BE53-C361-D90F-804ED37B58A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7188" y="1781174"/>
            <a:ext cx="11063084" cy="5222741"/>
          </a:xfrm>
        </p:spPr>
        <p:txBody>
          <a:bodyPr>
            <a:normAutofit fontScale="47500" lnSpcReduction="20000"/>
          </a:bodyPr>
          <a:lstStyle/>
          <a:p>
            <a:pPr marL="342900" lvl="1" indent="-342900">
              <a:lnSpc>
                <a:spcPct val="110000"/>
              </a:lnSpc>
              <a:spcBef>
                <a:spcPts val="1000"/>
              </a:spcBef>
            </a:pPr>
            <a:r>
              <a:rPr lang="en-US" sz="5000" b="1" dirty="0"/>
              <a:t>Next Steps &amp; Timeline</a:t>
            </a:r>
          </a:p>
          <a:p>
            <a:pPr marL="1200150" lvl="1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4200" dirty="0"/>
              <a:t>Content collection - All consortium partner should submit their contributions (text, figures, etc.) by </a:t>
            </a:r>
            <a:r>
              <a:rPr lang="en-US" sz="4200" u="sng" dirty="0"/>
              <a:t>15 September 2025</a:t>
            </a:r>
          </a:p>
          <a:p>
            <a:pPr marL="1200150" lvl="1" indent="-514350">
              <a:lnSpc>
                <a:spcPct val="110000"/>
              </a:lnSpc>
              <a:buFont typeface="+mj-lt"/>
              <a:buAutoNum type="arabicPeriod"/>
            </a:pPr>
            <a:endParaRPr lang="en-US" sz="4200" dirty="0"/>
          </a:p>
          <a:p>
            <a:pPr marL="1200150" lvl="1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4200" dirty="0"/>
              <a:t>Editorial draft - NISSATECH prepares a full "ready-for-review" version of the newsletter including layout, images, etc. by </a:t>
            </a:r>
            <a:r>
              <a:rPr lang="en-US" sz="4200" u="sng" dirty="0"/>
              <a:t>20 September 2025</a:t>
            </a:r>
          </a:p>
          <a:p>
            <a:pPr marL="1200150" lvl="1" indent="-514350">
              <a:lnSpc>
                <a:spcPct val="110000"/>
              </a:lnSpc>
              <a:buFont typeface="+mj-lt"/>
              <a:buAutoNum type="arabicPeriod"/>
            </a:pPr>
            <a:endParaRPr lang="en-US" sz="4200" dirty="0"/>
          </a:p>
          <a:p>
            <a:pPr marL="1200150" lvl="1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4200" dirty="0"/>
              <a:t>Internal review - The coordinator conducts a final internal review to ensure consistency, tone, and readiness by </a:t>
            </a:r>
            <a:r>
              <a:rPr lang="en-US" sz="4200" u="sng" dirty="0"/>
              <a:t>25 September 2025</a:t>
            </a:r>
          </a:p>
          <a:p>
            <a:pPr marL="1200150" lvl="1" indent="-514350">
              <a:lnSpc>
                <a:spcPct val="110000"/>
              </a:lnSpc>
              <a:buFont typeface="+mj-lt"/>
              <a:buAutoNum type="arabicPeriod"/>
            </a:pPr>
            <a:endParaRPr lang="en-US" sz="4200" dirty="0"/>
          </a:p>
          <a:p>
            <a:pPr marL="1200150" lvl="1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4200" dirty="0"/>
              <a:t>Publishing &amp; outreach (</a:t>
            </a:r>
            <a:r>
              <a:rPr lang="en-US" sz="4200" u="sng" dirty="0"/>
              <a:t>immediately following internal approval</a:t>
            </a:r>
            <a:r>
              <a:rPr lang="en-US" sz="4200" dirty="0"/>
              <a:t>)</a:t>
            </a:r>
          </a:p>
          <a:p>
            <a:pPr marL="1714500" lvl="2" indent="-571500">
              <a:lnSpc>
                <a:spcPct val="110000"/>
              </a:lnSpc>
            </a:pPr>
            <a:r>
              <a:rPr lang="en-US" sz="4200" dirty="0"/>
              <a:t>NISSATECH: Website Post, LinkedIn Post:, Email to Subscribers</a:t>
            </a:r>
          </a:p>
          <a:p>
            <a:pPr marL="1714500" lvl="2" indent="-571500">
              <a:lnSpc>
                <a:spcPct val="110000"/>
              </a:lnSpc>
            </a:pPr>
            <a:r>
              <a:rPr lang="en-US" sz="4200" dirty="0"/>
              <a:t>UNI: Reach out to sister projects or relevant EU initiatives</a:t>
            </a:r>
          </a:p>
          <a:p>
            <a:pPr marL="1714500" lvl="2" indent="-571500">
              <a:lnSpc>
                <a:spcPct val="110000"/>
              </a:lnSpc>
            </a:pPr>
            <a:r>
              <a:rPr lang="en-US" sz="4200" dirty="0"/>
              <a:t>All partners: Distribute within networks &amp; invite to subscribe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2B1E14A-335B-A0DC-1427-236E65431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T7.1 </a:t>
            </a:r>
            <a:r>
              <a:rPr lang="en-US" dirty="0"/>
              <a:t>Preparation of 1st Newsletter</a:t>
            </a:r>
            <a:endParaRPr lang="en-US" b="1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DD93705-D923-9001-3ABD-8A9F9B47FC3C}"/>
              </a:ext>
            </a:extLst>
          </p:cNvPr>
          <p:cNvSpPr txBox="1"/>
          <p:nvPr/>
        </p:nvSpPr>
        <p:spPr>
          <a:xfrm>
            <a:off x="11764849" y="6497392"/>
            <a:ext cx="431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B72FC018-E85F-498E-BA05-D1CA7B0763F4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33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41F598-0963-8A51-0B59-8EEE14F79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EC0493D-E4FF-1DD4-66AD-6C6F325F84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Contributions by 15.09.2025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Ready for review version on 20.09.25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Internal review by the coordinator by 25.09.25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Awareness creation </a:t>
            </a:r>
          </a:p>
          <a:p>
            <a:pPr marL="1028700" lvl="1" indent="-342900"/>
            <a:r>
              <a:rPr lang="en-US" b="1" dirty="0"/>
              <a:t>NISSATECH</a:t>
            </a:r>
            <a:r>
              <a:rPr lang="en-US" dirty="0"/>
              <a:t>: a news on Webpage, a LinkedIn post, sending the newsletter to registered partners</a:t>
            </a:r>
          </a:p>
          <a:p>
            <a:pPr marL="1028700" lvl="1" indent="-342900"/>
            <a:r>
              <a:rPr lang="en-US" b="1" dirty="0"/>
              <a:t>All partners</a:t>
            </a:r>
            <a:r>
              <a:rPr lang="en-US" dirty="0"/>
              <a:t>: Inform partners in your network to register for newsletter or send us a list of potential interested parties that we can contact</a:t>
            </a:r>
          </a:p>
          <a:p>
            <a:pPr marL="1028700" lvl="1" indent="-342900"/>
            <a:r>
              <a:rPr lang="en-US" b="1" dirty="0"/>
              <a:t>UNI</a:t>
            </a:r>
            <a:r>
              <a:rPr lang="en-US" dirty="0"/>
              <a:t>: Inform “sister” projects or other relevant projects</a:t>
            </a:r>
          </a:p>
          <a:p>
            <a:pPr marL="1485900" lvl="2" indent="-342900"/>
            <a:endParaRPr lang="en-US" dirty="0"/>
          </a:p>
          <a:p>
            <a:pPr marL="1028700" lvl="1" indent="-342900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C098AAC-AF87-4C25-9C4D-7D9F2B887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T7.1 Next Steps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953BDB8-A3DA-E031-A006-67E2B8EB0FCF}"/>
              </a:ext>
            </a:extLst>
          </p:cNvPr>
          <p:cNvSpPr txBox="1"/>
          <p:nvPr/>
        </p:nvSpPr>
        <p:spPr>
          <a:xfrm>
            <a:off x="11764849" y="6497392"/>
            <a:ext cx="431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B72FC018-E85F-498E-BA05-D1CA7B0763F4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3737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sz="quarter" idx="10"/>
          </p:nvPr>
        </p:nvSpPr>
        <p:spPr>
          <a:xfrm>
            <a:off x="357188" y="1781175"/>
            <a:ext cx="10515600" cy="4894264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Risk #1: Delayed partner contributions for LinkedIn, News, etc.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Mitigation plan:</a:t>
            </a:r>
          </a:p>
          <a:p>
            <a:pPr marL="1028700" lvl="1" indent="-342900"/>
            <a:r>
              <a:rPr lang="en-US" dirty="0"/>
              <a:t>Set clear internal deadlines </a:t>
            </a:r>
          </a:p>
          <a:p>
            <a:pPr marL="1028700" lvl="1" indent="-342900"/>
            <a:r>
              <a:rPr lang="en-US" dirty="0"/>
              <a:t>Send reminders</a:t>
            </a:r>
          </a:p>
          <a:p>
            <a:pPr marL="1028700" lvl="1" indent="-342900"/>
            <a:r>
              <a:rPr lang="en-US" dirty="0"/>
              <a:t>Plan for contingencies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FF1AED7-2C3C-7831-2CD5-0B51C2F6B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T7.1 Risks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11764849" y="6497392"/>
            <a:ext cx="431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B72FC018-E85F-498E-BA05-D1CA7B0763F4}" type="slidenum">
              <a:rPr lang="en-US" smtClean="0"/>
              <a:t>8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E8775A1-4CB8-8F9B-6A05-9E7D9D8F73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5753" y="3240985"/>
            <a:ext cx="7162800" cy="3256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11469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8265F6-2BF1-1B36-1A4E-D8D7BE67E3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8B00891-E02E-86C0-4779-CDC60A6CED9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7188" y="1781175"/>
            <a:ext cx="5209894" cy="4894264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Risk #2: No use of communication &amp; dissemination templates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Mitigation plan: </a:t>
            </a:r>
          </a:p>
          <a:p>
            <a:pPr marL="1028700" lvl="1" indent="-342900"/>
            <a:r>
              <a:rPr lang="en-US" dirty="0"/>
              <a:t>Monitor template use in monthly meetings (as not all partners participate in WP7 meetings)</a:t>
            </a:r>
          </a:p>
          <a:p>
            <a:pPr marL="1028700" lvl="1" indent="-342900"/>
            <a:r>
              <a:rPr lang="en-US" dirty="0"/>
              <a:t>Reinforce the importance of early compilation of the templates</a:t>
            </a:r>
          </a:p>
          <a:p>
            <a:pPr marL="342900" indent="-342900"/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8F8AC89-92C9-79B6-849D-772241336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T7.1 Risks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031DB73-831E-F908-E09D-3D5E24287995}"/>
              </a:ext>
            </a:extLst>
          </p:cNvPr>
          <p:cNvSpPr txBox="1"/>
          <p:nvPr/>
        </p:nvSpPr>
        <p:spPr>
          <a:xfrm>
            <a:off x="11764849" y="6497392"/>
            <a:ext cx="431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B72FC018-E85F-498E-BA05-D1CA7B0763F4}" type="slidenum">
              <a:rPr lang="en-US" smtClean="0"/>
              <a:t>9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14473DC-34C3-21E9-4D80-38B8474B6C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7082" y="65413"/>
            <a:ext cx="4604201" cy="5642908"/>
          </a:xfrm>
          <a:prstGeom prst="rect">
            <a:avLst/>
          </a:prstGeom>
        </p:spPr>
      </p:pic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2F647A28-7F03-6EA5-54B5-0866B9BE02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9159316"/>
              </p:ext>
            </p:extLst>
          </p:nvPr>
        </p:nvGraphicFramePr>
        <p:xfrm>
          <a:off x="8068235" y="2500896"/>
          <a:ext cx="4220113" cy="50265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-Bild" r:id="rId4" imgW="5599530" imgH="6669814" progId="Paint.Picture">
                  <p:embed/>
                </p:oleObj>
              </mc:Choice>
              <mc:Fallback>
                <p:oleObj name="Bitmap-Bild" r:id="rId4" imgW="5599530" imgH="6669814" progId="Paint.Pictur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068235" y="2500896"/>
                        <a:ext cx="4220113" cy="50265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11221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I0SPACE">
      <a:dk1>
        <a:srgbClr val="2B3752"/>
      </a:dk1>
      <a:lt1>
        <a:sysClr val="window" lastClr="FFFFFF"/>
      </a:lt1>
      <a:dk2>
        <a:srgbClr val="2E6E65"/>
      </a:dk2>
      <a:lt2>
        <a:srgbClr val="86EE60"/>
      </a:lt2>
      <a:accent1>
        <a:srgbClr val="2E6E65"/>
      </a:accent1>
      <a:accent2>
        <a:srgbClr val="2B3752"/>
      </a:accent2>
      <a:accent3>
        <a:srgbClr val="86EE60"/>
      </a:accent3>
      <a:accent4>
        <a:srgbClr val="F4F7ED"/>
      </a:accent4>
      <a:accent5>
        <a:srgbClr val="2B3752"/>
      </a:accent5>
      <a:accent6>
        <a:srgbClr val="2E6E65"/>
      </a:accent6>
      <a:hlink>
        <a:srgbClr val="FFFFFF"/>
      </a:hlink>
      <a:folHlink>
        <a:srgbClr val="AECCD4"/>
      </a:folHlink>
    </a:clrScheme>
    <a:fontScheme name="Bi0Space_fonts">
      <a:majorFont>
        <a:latin typeface="Montserrat Semi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I0SPACE_template" id="{21024F0F-7CC2-4420-98A4-9E4B50BD8291}" vid="{E0F479F2-DA57-4CE4-8583-21FEE77DE4D1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6EC58842C160489F3438DC59332164" ma:contentTypeVersion="9" ma:contentTypeDescription="Create a new document." ma:contentTypeScope="" ma:versionID="a7950deb76aed27c4c3a03b2479c6f08">
  <xsd:schema xmlns:xsd="http://www.w3.org/2001/XMLSchema" xmlns:xs="http://www.w3.org/2001/XMLSchema" xmlns:p="http://schemas.microsoft.com/office/2006/metadata/properties" xmlns:ns2="032333a6-5af0-4009-8b38-78d4e661b977" targetNamespace="http://schemas.microsoft.com/office/2006/metadata/properties" ma:root="true" ma:fieldsID="0bfa78ffea413ee48c0d8e6482ca7341" ns2:_="">
    <xsd:import namespace="032333a6-5af0-4009-8b38-78d4e661b9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2333a6-5af0-4009-8b38-78d4e661b97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CB8A183-7B8C-4D08-843E-BE2306F1159E}">
  <ds:schemaRefs>
    <ds:schemaRef ds:uri="http://schemas.microsoft.com/office/2006/documentManagement/types"/>
    <ds:schemaRef ds:uri="http://purl.org/dc/elements/1.1/"/>
    <ds:schemaRef ds:uri="http://purl.org/dc/terms/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90866148-34cd-4483-9372-e5cba6031541"/>
    <ds:schemaRef ds:uri="9d796813-cf1e-4c29-9ecb-b24eb0ce0c57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022D06F-2F0B-4767-BCD7-BADE1B95BC1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B4AF5FE-DA0B-423D-AACA-DC440B55D7E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2333a6-5af0-4009-8b38-78d4e661b9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BI0SPACE_template</Template>
  <TotalTime>0</TotalTime>
  <Words>1062</Words>
  <Application>Microsoft Office PowerPoint</Application>
  <PresentationFormat>Widescreen</PresentationFormat>
  <Paragraphs>154</Paragraphs>
  <Slides>17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Helvetica</vt:lpstr>
      <vt:lpstr>Montserrat</vt:lpstr>
      <vt:lpstr>Montserrat Light</vt:lpstr>
      <vt:lpstr>Office Theme</vt:lpstr>
      <vt:lpstr>Bitmap-Bild</vt:lpstr>
      <vt:lpstr>Monthly Meeting   </vt:lpstr>
      <vt:lpstr>T7.1 Communication, industrial and scientific dissemination</vt:lpstr>
      <vt:lpstr>T7.1 Completed activities</vt:lpstr>
      <vt:lpstr>T7.1 Preparation of 1st Newsletter </vt:lpstr>
      <vt:lpstr>T7.1 Preparation of 1st Newsletter </vt:lpstr>
      <vt:lpstr>T7.1 Preparation of 1st Newsletter</vt:lpstr>
      <vt:lpstr>T7.1 Next Steps</vt:lpstr>
      <vt:lpstr>T7.1 Risks</vt:lpstr>
      <vt:lpstr>T7.1 Risks</vt:lpstr>
      <vt:lpstr>Plan for utilization of historical data and installation of sensors in pilot companies </vt:lpstr>
      <vt:lpstr>T2.6: bi0SpaCE data collection framework: Historical data</vt:lpstr>
      <vt:lpstr>T2.6: bi0SpaCE data collection framework: Historical data</vt:lpstr>
      <vt:lpstr>T2.6: bi0SpaCE data collection framework: Historical data</vt:lpstr>
      <vt:lpstr>T2.6: bi0SpaCE data collection framework: Historical data</vt:lpstr>
      <vt:lpstr>T2.6: bi0SpaCE data collection framework: Risks</vt:lpstr>
      <vt:lpstr>Installation of sensors in pilot companies</vt:lpstr>
      <vt:lpstr>Installation of sensors in pilot companies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Nenad Stojanovic</cp:lastModifiedBy>
  <cp:revision>4</cp:revision>
  <dcterms:created xsi:type="dcterms:W3CDTF">2025-01-29T14:10:03Z</dcterms:created>
  <dcterms:modified xsi:type="dcterms:W3CDTF">2025-08-28T09:27:17Z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0x010100EA6EC58842C160489F3438DC59332164</vt:lpwstr>
  </property>
</Properties>
</file>